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68" r:id="rId2"/>
    <p:sldId id="275" r:id="rId3"/>
    <p:sldId id="274" r:id="rId4"/>
    <p:sldId id="313" r:id="rId5"/>
    <p:sldId id="314" r:id="rId6"/>
    <p:sldId id="371" r:id="rId7"/>
    <p:sldId id="332" r:id="rId8"/>
    <p:sldId id="342" r:id="rId9"/>
    <p:sldId id="374" r:id="rId10"/>
    <p:sldId id="328" r:id="rId11"/>
    <p:sldId id="373" r:id="rId12"/>
    <p:sldId id="375" r:id="rId13"/>
    <p:sldId id="383" r:id="rId14"/>
    <p:sldId id="384" r:id="rId15"/>
    <p:sldId id="376" r:id="rId16"/>
    <p:sldId id="385" r:id="rId17"/>
    <p:sldId id="386" r:id="rId18"/>
    <p:sldId id="378" r:id="rId19"/>
    <p:sldId id="387" r:id="rId20"/>
    <p:sldId id="388" r:id="rId21"/>
    <p:sldId id="379" r:id="rId22"/>
    <p:sldId id="380" r:id="rId23"/>
    <p:sldId id="381" r:id="rId24"/>
    <p:sldId id="382" r:id="rId25"/>
    <p:sldId id="389" r:id="rId26"/>
    <p:sldId id="256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S" initials="H" lastIdx="2" clrIdx="0">
    <p:extLst>
      <p:ext uri="{19B8F6BF-5375-455C-9EA6-DF929625EA0E}">
        <p15:presenceInfo xmlns:p15="http://schemas.microsoft.com/office/powerpoint/2012/main" userId="HYS" providerId="None"/>
      </p:ext>
    </p:extLst>
  </p:cmAuthor>
  <p:cmAuthor id="2" name="황수빈" initials="황" lastIdx="1" clrIdx="1">
    <p:extLst>
      <p:ext uri="{19B8F6BF-5375-455C-9EA6-DF929625EA0E}">
        <p15:presenceInfo xmlns:p15="http://schemas.microsoft.com/office/powerpoint/2012/main" userId="S::ostarangelo@swuo365.onmicrosoft.com::61d603ab-0e0c-4c65-b81c-1df33f0b95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4F51"/>
    <a:srgbClr val="000000"/>
    <a:srgbClr val="3BADF9"/>
    <a:srgbClr val="FFF3CF"/>
    <a:srgbClr val="DCDAFA"/>
    <a:srgbClr val="FFFB79"/>
    <a:srgbClr val="ABC0E4"/>
    <a:srgbClr val="FAEAF8"/>
    <a:srgbClr val="FAD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5" autoAdjust="0"/>
    <p:restoredTop sz="84480"/>
  </p:normalViewPr>
  <p:slideViewPr>
    <p:cSldViewPr snapToGrid="0">
      <p:cViewPr varScale="1">
        <p:scale>
          <a:sx n="89" d="100"/>
          <a:sy n="89" d="100"/>
        </p:scale>
        <p:origin x="19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1A8F5-3E28-8146-BCEA-84EEFE37FF74}" type="datetimeFigureOut">
              <a:rPr kumimoji="1" lang="ko-KR" altLang="en-US" smtClean="0"/>
              <a:t>2019. 9. 23.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B48EFF-E9A1-7B43-A2B4-4395383B5AC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6183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러닝커브</a:t>
            </a:r>
            <a:r>
              <a:rPr kumimoji="1" lang="ko-KR" altLang="en-US" dirty="0"/>
              <a:t> 언급하기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48EFF-E9A1-7B43-A2B4-4395383B5AC8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4794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48EFF-E9A1-7B43-A2B4-4395383B5AC8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9661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48EFF-E9A1-7B43-A2B4-4395383B5AC8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4628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48EFF-E9A1-7B43-A2B4-4395383B5AC8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9102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48EFF-E9A1-7B43-A2B4-4395383B5AC8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1131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48EFF-E9A1-7B43-A2B4-4395383B5AC8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7051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48EFF-E9A1-7B43-A2B4-4395383B5AC8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173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48EFF-E9A1-7B43-A2B4-4395383B5AC8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2556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48EFF-E9A1-7B43-A2B4-4395383B5AC8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4586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48EFF-E9A1-7B43-A2B4-4395383B5AC8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03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6D44D-079C-4182-9D17-C5CD23CE2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F28B7A-1272-46C6-8B6C-B943AA063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BE9A34-048B-4E2E-A3FF-175BF397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1D30-AC67-4367-AD41-7B1A10BF5613}" type="datetimeFigureOut">
              <a:rPr lang="ko-KR" altLang="en-US" smtClean="0"/>
              <a:t>2019. 9. 23.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96F0DB-C0B3-4E2A-8A11-57D6B2A88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F081A0-CDA0-4DA1-9909-48B219338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0ADF-9509-4B91-A228-1FF90E507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835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06C687-9921-4866-BAF0-1B91C1682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364C13-2103-4172-AD2E-4D4060DC7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B534A6-64E1-476B-912A-D390E08D9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1D30-AC67-4367-AD41-7B1A10BF5613}" type="datetimeFigureOut">
              <a:rPr lang="ko-KR" altLang="en-US" smtClean="0"/>
              <a:t>2019. 9. 23.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582C00-CBE4-48B1-B19D-3DEF1CAA0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C6D3A-EA73-42AF-9EDB-D39A01AAA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0ADF-9509-4B91-A228-1FF90E507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1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97FA4B1-4152-45B0-BA79-88DD0A3120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E3BB98-EE99-406D-8C9D-2D939B3D8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DDD351-EE4A-4CAF-A681-AD16E34AE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1D30-AC67-4367-AD41-7B1A10BF5613}" type="datetimeFigureOut">
              <a:rPr lang="ko-KR" altLang="en-US" smtClean="0"/>
              <a:t>2019. 9. 23.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EC25-5DBF-4854-9D3C-E9B2359DD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44ABF1-3D76-4181-88D1-38A21DFB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0ADF-9509-4B91-A228-1FF90E507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17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0773F-2467-47F3-B5EE-BA0FD11D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8329B3-A8EE-4258-90F9-01975898E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5CE118-23D1-4783-87C2-F943D2709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1D30-AC67-4367-AD41-7B1A10BF5613}" type="datetimeFigureOut">
              <a:rPr lang="ko-KR" altLang="en-US" smtClean="0"/>
              <a:t>2019. 9. 23.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4E49F2-7AE4-459B-8B6A-625448DA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C1C673-63F3-4219-9138-23E10A558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0ADF-9509-4B91-A228-1FF90E507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72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482D0-CA22-44BF-A5BB-CA5527414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2370F1-AB0B-4EF3-A943-FD913ACB0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F21820-3FFF-477A-A790-E70BA392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1D30-AC67-4367-AD41-7B1A10BF5613}" type="datetimeFigureOut">
              <a:rPr lang="ko-KR" altLang="en-US" smtClean="0"/>
              <a:t>2019. 9. 23.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788585-DF20-41F3-9B09-89188A25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8B3DD1-2182-416E-B62B-4E680AD4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0ADF-9509-4B91-A228-1FF90E507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098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3DCFE-57B7-4582-A97D-7470BF824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27B08-AF69-431A-868F-C003C6E2D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15F6A0-6286-4DA2-9339-F978F1A7E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51DA09-F035-40DF-A79B-9FB277CB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1D30-AC67-4367-AD41-7B1A10BF5613}" type="datetimeFigureOut">
              <a:rPr lang="ko-KR" altLang="en-US" smtClean="0"/>
              <a:t>2019. 9. 23.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5519A8-3B01-490D-BBFA-DDA000A96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BA66A6-ED52-4893-9016-176EC28A9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0ADF-9509-4B91-A228-1FF90E507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585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9A7E3-257F-4B70-B7C9-49F8F9CB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115D1B-BA77-4548-8385-9C59D4ED1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FE0042-BB01-415D-BFE0-E879F3721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E85D31-89A2-4E5F-A77A-1495D29812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7BC059-7900-4EDC-B26C-4925D9EA6A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62A3BA-EF91-4027-9D49-8FA37656C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1D30-AC67-4367-AD41-7B1A10BF5613}" type="datetimeFigureOut">
              <a:rPr lang="ko-KR" altLang="en-US" smtClean="0"/>
              <a:t>2019. 9. 23.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95CF42-A460-468B-A5D4-982902BBA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73624F-7E4F-4450-95CD-691D58AFE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0ADF-9509-4B91-A228-1FF90E507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702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56FD7-DD0F-4BDA-9AD2-0E1DC528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9715ED-F3A0-479D-8F72-A1BE32B72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1D30-AC67-4367-AD41-7B1A10BF5613}" type="datetimeFigureOut">
              <a:rPr lang="ko-KR" altLang="en-US" smtClean="0"/>
              <a:t>2019. 9. 23.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919AF4-3E96-4A00-ABBF-FF606CFA4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407F36-6A2B-4AE0-A305-3E4D4C4B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0ADF-9509-4B91-A228-1FF90E507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814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CFFC1B-E791-4404-82F5-D9EDC3994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1D30-AC67-4367-AD41-7B1A10BF5613}" type="datetimeFigureOut">
              <a:rPr lang="ko-KR" altLang="en-US" smtClean="0"/>
              <a:t>2019. 9. 23.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559788-C4B6-4116-8BE2-9B10CA635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2F2A28-50E6-459C-AEE2-BD9D367B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0ADF-9509-4B91-A228-1FF90E507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363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56330-78D1-47EA-89D8-88F75D917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6A89B8-F4B8-4333-B4D7-BFCBE6957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BD477A-15C0-4877-90F5-B336D5A69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90524F-DAEA-4214-8215-A50747FAE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1D30-AC67-4367-AD41-7B1A10BF5613}" type="datetimeFigureOut">
              <a:rPr lang="ko-KR" altLang="en-US" smtClean="0"/>
              <a:t>2019. 9. 23.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10A3-5980-4A59-9765-25285848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37A316-D262-4CE6-BB2F-4B296C6DE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0ADF-9509-4B91-A228-1FF90E507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4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0F06E-6C4D-4373-BF62-16F1A967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5F4D135-55AA-4F72-9C2B-1A11B60F0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ED621D-ED5D-4DB4-8295-03317E766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4B1BFF-88F5-4A04-837A-44A07322F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1D30-AC67-4367-AD41-7B1A10BF5613}" type="datetimeFigureOut">
              <a:rPr lang="ko-KR" altLang="en-US" smtClean="0"/>
              <a:t>2019. 9. 23.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1F92FE-F817-4592-9DE7-43BCC689A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B9C8F-DF99-4CA9-B913-88FB5989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0ADF-9509-4B91-A228-1FF90E507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87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70D1C3-5035-40A1-A40C-3971B2DE3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E0B255-FF6F-4FBE-9D9F-489BF5FD7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BCCE8F-0F97-4F0D-8E2A-6AF1ED0E62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F1D30-AC67-4367-AD41-7B1A10BF5613}" type="datetimeFigureOut">
              <a:rPr lang="ko-KR" altLang="en-US" smtClean="0"/>
              <a:t>2019. 9. 23.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7540BE-0210-449E-8887-C1F7F9DDD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3D2271-4D43-4B83-B44F-A87E8B920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D0ADF-9509-4B91-A228-1FF90E507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983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7.pn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2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eveloper.apple.com/documentation/uikit/uiswitch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8.svg"/><Relationship Id="rId7" Type="http://schemas.openxmlformats.org/officeDocument/2006/relationships/image" Target="../media/image25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eveloper.apple.com/documentation/uikit/uislider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27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1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eveloper.apple.com/documentation/uikit/uisegment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tiff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9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tiff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tiff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f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7.pn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7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7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780054-7E6C-47CE-85B1-02540C8219D0}"/>
              </a:ext>
            </a:extLst>
          </p:cNvPr>
          <p:cNvGrpSpPr/>
          <p:nvPr/>
        </p:nvGrpSpPr>
        <p:grpSpPr>
          <a:xfrm>
            <a:off x="0" y="-2"/>
            <a:ext cx="12192002" cy="6858001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6C664C2-C953-48FC-94BE-F8DB58995E9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49AB25-485E-4AF5-9132-5805F3268E7B}"/>
                </a:ext>
              </a:extLst>
            </p:cNvPr>
            <p:cNvSpPr/>
            <p:nvPr/>
          </p:nvSpPr>
          <p:spPr>
            <a:xfrm>
              <a:off x="186305" y="193040"/>
              <a:ext cx="11819391" cy="647192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68A823-67FF-4FC3-ACF9-A4CE50C4E610}"/>
              </a:ext>
            </a:extLst>
          </p:cNvPr>
          <p:cNvGrpSpPr/>
          <p:nvPr/>
        </p:nvGrpSpPr>
        <p:grpSpPr>
          <a:xfrm>
            <a:off x="807720" y="676452"/>
            <a:ext cx="10576560" cy="5505092"/>
            <a:chOff x="681990" y="630998"/>
            <a:chExt cx="10828020" cy="5635976"/>
          </a:xfrm>
          <a:solidFill>
            <a:schemeClr val="bg1">
              <a:alpha val="24000"/>
            </a:schemeClr>
          </a:solidFill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492AF720-D237-40D4-B721-BD9E6CBDE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1990" y="1786414"/>
              <a:ext cx="10828020" cy="4480560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EC7C4000-5BEB-4BF7-BB92-A233B4CCF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93655"/>
            <a:stretch/>
          </p:blipFill>
          <p:spPr>
            <a:xfrm>
              <a:off x="681990" y="630998"/>
              <a:ext cx="10828020" cy="284298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08BC14-3F87-4429-8CA4-0DA9F9BB0C35}"/>
              </a:ext>
            </a:extLst>
          </p:cNvPr>
          <p:cNvSpPr/>
          <p:nvPr/>
        </p:nvSpPr>
        <p:spPr>
          <a:xfrm>
            <a:off x="2740976" y="2377440"/>
            <a:ext cx="6733618" cy="2458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8C2A0C-FCBA-4C84-99CC-DF2CF3AF53E5}"/>
              </a:ext>
            </a:extLst>
          </p:cNvPr>
          <p:cNvSpPr txBox="1"/>
          <p:nvPr/>
        </p:nvSpPr>
        <p:spPr>
          <a:xfrm>
            <a:off x="1943608" y="2828835"/>
            <a:ext cx="83047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iOS </a:t>
            </a:r>
            <a:r>
              <a:rPr lang="ko-KR" altLang="en-US" sz="8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보충 세미나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85A0095-DF11-42AB-B76E-CA94752BECCE}"/>
              </a:ext>
            </a:extLst>
          </p:cNvPr>
          <p:cNvGrpSpPr/>
          <p:nvPr/>
        </p:nvGrpSpPr>
        <p:grpSpPr>
          <a:xfrm>
            <a:off x="4793470" y="664954"/>
            <a:ext cx="2330738" cy="689506"/>
            <a:chOff x="4685580" y="446034"/>
            <a:chExt cx="2820840" cy="834494"/>
          </a:xfrm>
        </p:grpSpPr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618B4862-041A-4D20-82B9-D1B46AF42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96056" y="750436"/>
              <a:ext cx="1356048" cy="53009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C8E3D0-4FC2-451E-B5FF-C1C9BB45D792}"/>
                </a:ext>
              </a:extLst>
            </p:cNvPr>
            <p:cNvSpPr txBox="1"/>
            <p:nvPr/>
          </p:nvSpPr>
          <p:spPr>
            <a:xfrm>
              <a:off x="4685580" y="446034"/>
              <a:ext cx="28208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dirty="0">
                  <a:solidFill>
                    <a:schemeClr val="bg1"/>
                  </a:solidFill>
                  <a:latin typeface="Gilroy ExtraBold" panose="00000900000000000000" pitchFamily="50" charset="0"/>
                </a:rPr>
                <a:t>SHOUT</a:t>
              </a:r>
              <a:r>
                <a:rPr lang="ko-KR" altLang="en-US" sz="800" dirty="0">
                  <a:solidFill>
                    <a:schemeClr val="bg1"/>
                  </a:solidFill>
                  <a:latin typeface="Gilroy ExtraBold" panose="00000900000000000000" pitchFamily="50" charset="0"/>
                </a:rPr>
                <a:t> </a:t>
              </a:r>
              <a:r>
                <a:rPr lang="en-US" altLang="ko-KR" sz="800" dirty="0">
                  <a:solidFill>
                    <a:schemeClr val="bg1"/>
                  </a:solidFill>
                  <a:latin typeface="Gilroy ExtraBold" panose="00000900000000000000" pitchFamily="50" charset="0"/>
                </a:rPr>
                <a:t>OUR PASSION TOGETHER</a:t>
              </a:r>
              <a:endParaRPr lang="ko-KR" altLang="en-US" sz="800" dirty="0">
                <a:solidFill>
                  <a:schemeClr val="bg1"/>
                </a:solidFill>
                <a:latin typeface="Gilroy ExtraBold" panose="00000900000000000000" pitchFamily="50" charset="0"/>
              </a:endParaRPr>
            </a:p>
          </p:txBody>
        </p:sp>
      </p:grpSp>
      <p:pic>
        <p:nvPicPr>
          <p:cNvPr id="23" name="그래픽 22">
            <a:extLst>
              <a:ext uri="{FF2B5EF4-FFF2-40B4-BE49-F238E27FC236}">
                <a16:creationId xmlns:a16="http://schemas.microsoft.com/office/drawing/2014/main" id="{8F548B84-492A-46FE-BAAA-A1CB786F3D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1021" y="6141534"/>
            <a:ext cx="949958" cy="31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72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C299084-434A-4099-A399-AB5A9879627A}"/>
              </a:ext>
            </a:extLst>
          </p:cNvPr>
          <p:cNvGrpSpPr/>
          <p:nvPr/>
        </p:nvGrpSpPr>
        <p:grpSpPr>
          <a:xfrm>
            <a:off x="467360" y="365573"/>
            <a:ext cx="3312160" cy="487809"/>
            <a:chOff x="660400" y="365573"/>
            <a:chExt cx="3312160" cy="487809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4B4A448C-2081-4AA8-B3A5-C518EDE1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0400" y="402828"/>
              <a:ext cx="1026672" cy="4029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8C2A0C-FCBA-4C84-99CC-DF2CF3AF53E5}"/>
                </a:ext>
              </a:extLst>
            </p:cNvPr>
            <p:cNvSpPr txBox="1"/>
            <p:nvPr/>
          </p:nvSpPr>
          <p:spPr>
            <a:xfrm>
              <a:off x="1750664" y="484050"/>
              <a:ext cx="2221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Image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Asset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C8E3D0-4FC2-451E-B5FF-C1C9BB45D792}"/>
                </a:ext>
              </a:extLst>
            </p:cNvPr>
            <p:cNvSpPr txBox="1"/>
            <p:nvPr/>
          </p:nvSpPr>
          <p:spPr>
            <a:xfrm>
              <a:off x="1750664" y="365573"/>
              <a:ext cx="176959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SHOUT</a:t>
              </a:r>
              <a:r>
                <a:rPr lang="ko-KR" altLang="en-US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 </a:t>
              </a:r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OUR PASSION TOGETHER</a:t>
              </a:r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Gilroy ExtraBold" panose="00000900000000000000" pitchFamily="50" charset="0"/>
              </a:endParaRPr>
            </a:p>
          </p:txBody>
        </p:sp>
      </p:grpSp>
      <p:pic>
        <p:nvPicPr>
          <p:cNvPr id="37" name="그래픽 36">
            <a:extLst>
              <a:ext uri="{FF2B5EF4-FFF2-40B4-BE49-F238E27FC236}">
                <a16:creationId xmlns:a16="http://schemas.microsoft.com/office/drawing/2014/main" id="{251C7D3B-EB92-CB4A-B07E-08A6FC6DF3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4682" y="365573"/>
            <a:ext cx="949958" cy="3166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2ED6E70-D04D-0D41-A1B3-4D32D23A2930}"/>
              </a:ext>
            </a:extLst>
          </p:cNvPr>
          <p:cNvSpPr/>
          <p:nvPr/>
        </p:nvSpPr>
        <p:spPr>
          <a:xfrm>
            <a:off x="1494032" y="5492260"/>
            <a:ext cx="9803888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이미지를 버튼에 사용하기 위해서는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Type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에서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Custom 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선택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3A6269-CF1F-0741-9085-F55D978978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700" y="1788870"/>
            <a:ext cx="7594600" cy="36576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5A4EC90-D48F-F042-9900-4D14925133EE}"/>
              </a:ext>
            </a:extLst>
          </p:cNvPr>
          <p:cNvSpPr/>
          <p:nvPr/>
        </p:nvSpPr>
        <p:spPr>
          <a:xfrm>
            <a:off x="1557624" y="1132655"/>
            <a:ext cx="17812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개발 순서</a:t>
            </a:r>
            <a:endParaRPr lang="en-US" altLang="ko-KR" sz="32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949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C299084-434A-4099-A399-AB5A9879627A}"/>
              </a:ext>
            </a:extLst>
          </p:cNvPr>
          <p:cNvGrpSpPr/>
          <p:nvPr/>
        </p:nvGrpSpPr>
        <p:grpSpPr>
          <a:xfrm>
            <a:off x="467360" y="365573"/>
            <a:ext cx="3312160" cy="487809"/>
            <a:chOff x="660400" y="365573"/>
            <a:chExt cx="3312160" cy="487809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4B4A448C-2081-4AA8-B3A5-C518EDE1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0400" y="402828"/>
              <a:ext cx="1026672" cy="4029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8C2A0C-FCBA-4C84-99CC-DF2CF3AF53E5}"/>
                </a:ext>
              </a:extLst>
            </p:cNvPr>
            <p:cNvSpPr txBox="1"/>
            <p:nvPr/>
          </p:nvSpPr>
          <p:spPr>
            <a:xfrm>
              <a:off x="1750664" y="484050"/>
              <a:ext cx="2221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Image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Asset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C8E3D0-4FC2-451E-B5FF-C1C9BB45D792}"/>
                </a:ext>
              </a:extLst>
            </p:cNvPr>
            <p:cNvSpPr txBox="1"/>
            <p:nvPr/>
          </p:nvSpPr>
          <p:spPr>
            <a:xfrm>
              <a:off x="1750664" y="365573"/>
              <a:ext cx="176959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SHOUT</a:t>
              </a:r>
              <a:r>
                <a:rPr lang="ko-KR" altLang="en-US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 </a:t>
              </a:r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OUR PASSION TOGETHER</a:t>
              </a:r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Gilroy ExtraBold" panose="00000900000000000000" pitchFamily="50" charset="0"/>
              </a:endParaRPr>
            </a:p>
          </p:txBody>
        </p:sp>
      </p:grpSp>
      <p:pic>
        <p:nvPicPr>
          <p:cNvPr id="37" name="그래픽 36">
            <a:extLst>
              <a:ext uri="{FF2B5EF4-FFF2-40B4-BE49-F238E27FC236}">
                <a16:creationId xmlns:a16="http://schemas.microsoft.com/office/drawing/2014/main" id="{251C7D3B-EB92-CB4A-B07E-08A6FC6DF3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4682" y="365573"/>
            <a:ext cx="949958" cy="3166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2ED6E70-D04D-0D41-A1B3-4D32D23A2930}"/>
              </a:ext>
            </a:extLst>
          </p:cNvPr>
          <p:cNvSpPr/>
          <p:nvPr/>
        </p:nvSpPr>
        <p:spPr>
          <a:xfrm>
            <a:off x="1494032" y="5492260"/>
            <a:ext cx="9803888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Supporting Files 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디렉토리에 이미지를 추가했다면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각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state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별로 이미지를 선택할 수 있음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7EBC40-A2B9-0D44-889B-948EA92F2025}"/>
              </a:ext>
            </a:extLst>
          </p:cNvPr>
          <p:cNvSpPr/>
          <p:nvPr/>
        </p:nvSpPr>
        <p:spPr>
          <a:xfrm>
            <a:off x="1387508" y="1138535"/>
            <a:ext cx="3355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Button</a:t>
            </a:r>
            <a:r>
              <a:rPr lang="ko-KR" altLang="en-US" sz="2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위에 </a:t>
            </a:r>
            <a:r>
              <a:rPr lang="en-US" altLang="ko-KR" sz="2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Image</a:t>
            </a:r>
            <a:r>
              <a:rPr lang="ko-KR" altLang="en-US" sz="2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지정</a:t>
            </a:r>
            <a:endParaRPr lang="en-US" altLang="ko-KR" sz="24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C1DFA4-B472-6A40-BC65-85E5ED892E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5631" y="1708149"/>
            <a:ext cx="3540369" cy="36760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69CD44-263C-0E4D-B83A-E5A8B0669B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423" y="1708149"/>
            <a:ext cx="3526804" cy="367601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B832DA-4890-534A-ADE8-112FB4A24325}"/>
              </a:ext>
            </a:extLst>
          </p:cNvPr>
          <p:cNvSpPr/>
          <p:nvPr/>
        </p:nvSpPr>
        <p:spPr>
          <a:xfrm>
            <a:off x="2766647" y="2359707"/>
            <a:ext cx="3329354" cy="324398"/>
          </a:xfrm>
          <a:prstGeom prst="rect">
            <a:avLst/>
          </a:prstGeom>
          <a:noFill/>
          <a:ln w="38100">
            <a:solidFill>
              <a:srgbClr val="F84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63BE70-FD63-5145-8237-C2030A741BE4}"/>
              </a:ext>
            </a:extLst>
          </p:cNvPr>
          <p:cNvSpPr/>
          <p:nvPr/>
        </p:nvSpPr>
        <p:spPr>
          <a:xfrm>
            <a:off x="6576646" y="2359707"/>
            <a:ext cx="3282461" cy="324398"/>
          </a:xfrm>
          <a:prstGeom prst="rect">
            <a:avLst/>
          </a:prstGeom>
          <a:noFill/>
          <a:ln w="38100">
            <a:solidFill>
              <a:srgbClr val="F84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0026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C299084-434A-4099-A399-AB5A9879627A}"/>
              </a:ext>
            </a:extLst>
          </p:cNvPr>
          <p:cNvGrpSpPr/>
          <p:nvPr/>
        </p:nvGrpSpPr>
        <p:grpSpPr>
          <a:xfrm>
            <a:off x="467360" y="365573"/>
            <a:ext cx="3721580" cy="487809"/>
            <a:chOff x="660400" y="365573"/>
            <a:chExt cx="3721580" cy="487809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4B4A448C-2081-4AA8-B3A5-C518EDE1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" y="402828"/>
              <a:ext cx="1026672" cy="4029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8C2A0C-FCBA-4C84-99CC-DF2CF3AF53E5}"/>
                </a:ext>
              </a:extLst>
            </p:cNvPr>
            <p:cNvSpPr txBox="1"/>
            <p:nvPr/>
          </p:nvSpPr>
          <p:spPr>
            <a:xfrm>
              <a:off x="1750663" y="484050"/>
              <a:ext cx="263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UIControls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C8E3D0-4FC2-451E-B5FF-C1C9BB45D792}"/>
                </a:ext>
              </a:extLst>
            </p:cNvPr>
            <p:cNvSpPr txBox="1"/>
            <p:nvPr/>
          </p:nvSpPr>
          <p:spPr>
            <a:xfrm>
              <a:off x="1750664" y="365573"/>
              <a:ext cx="176959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SHOUT</a:t>
              </a:r>
              <a:r>
                <a:rPr lang="ko-KR" altLang="en-US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 </a:t>
              </a:r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OUR PASSION TOGETHER</a:t>
              </a:r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Gilroy ExtraBold" panose="00000900000000000000" pitchFamily="50" charset="0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127F1A-638D-C64D-B646-1DF305B18478}"/>
              </a:ext>
            </a:extLst>
          </p:cNvPr>
          <p:cNvSpPr/>
          <p:nvPr/>
        </p:nvSpPr>
        <p:spPr>
          <a:xfrm>
            <a:off x="6570978" y="1859280"/>
            <a:ext cx="2573021" cy="1061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>
              <a:solidFill>
                <a:srgbClr val="1E2859"/>
              </a:solidFill>
              <a:effectLst/>
              <a:latin typeface="Helvetica" pitchFamily="2" charset="0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FE086AB-6B4F-2C4D-AF88-26129C20B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4682" y="365573"/>
            <a:ext cx="949958" cy="31665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CACFDA-CDC9-E940-9182-753D03EE401E}"/>
              </a:ext>
            </a:extLst>
          </p:cNvPr>
          <p:cNvGrpSpPr/>
          <p:nvPr/>
        </p:nvGrpSpPr>
        <p:grpSpPr>
          <a:xfrm>
            <a:off x="1387508" y="2390224"/>
            <a:ext cx="9416984" cy="1815562"/>
            <a:chOff x="1494032" y="1432576"/>
            <a:chExt cx="9416984" cy="181556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D15A803-D926-5D42-9726-E3200B41EDC4}"/>
                </a:ext>
              </a:extLst>
            </p:cNvPr>
            <p:cNvSpPr/>
            <p:nvPr/>
          </p:nvSpPr>
          <p:spPr>
            <a:xfrm>
              <a:off x="1494032" y="1432576"/>
              <a:ext cx="14093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UISwitch</a:t>
              </a:r>
              <a:endParaRPr lang="en-US" altLang="ko-KR" sz="2400" b="1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FD0C31-72C0-CB4D-AE02-B83D85314081}"/>
                </a:ext>
              </a:extLst>
            </p:cNvPr>
            <p:cNvSpPr/>
            <p:nvPr/>
          </p:nvSpPr>
          <p:spPr>
            <a:xfrm>
              <a:off x="1544089" y="1894241"/>
              <a:ext cx="9366927" cy="1353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UISwitch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클래스는 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On/Off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기능을 수행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다양한 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yes/no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형태의 옵션에도 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switch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가 사용됨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또한 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checkbox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와 거의 유사함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  <a:hlinkClick r:id="rId6"/>
                </a:rPr>
                <a:t>https://developer.apple.com/documentation/uikit/uiswitch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1B35396-7552-6641-949A-8EF8631E26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841" y="1399203"/>
            <a:ext cx="3582758" cy="406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63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C299084-434A-4099-A399-AB5A9879627A}"/>
              </a:ext>
            </a:extLst>
          </p:cNvPr>
          <p:cNvGrpSpPr/>
          <p:nvPr/>
        </p:nvGrpSpPr>
        <p:grpSpPr>
          <a:xfrm>
            <a:off x="467360" y="365573"/>
            <a:ext cx="3312160" cy="487809"/>
            <a:chOff x="660400" y="365573"/>
            <a:chExt cx="3312160" cy="487809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4B4A448C-2081-4AA8-B3A5-C518EDE1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0400" y="402828"/>
              <a:ext cx="1026672" cy="4029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8C2A0C-FCBA-4C84-99CC-DF2CF3AF53E5}"/>
                </a:ext>
              </a:extLst>
            </p:cNvPr>
            <p:cNvSpPr txBox="1"/>
            <p:nvPr/>
          </p:nvSpPr>
          <p:spPr>
            <a:xfrm>
              <a:off x="1750664" y="484050"/>
              <a:ext cx="2221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Image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Asset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C8E3D0-4FC2-451E-B5FF-C1C9BB45D792}"/>
                </a:ext>
              </a:extLst>
            </p:cNvPr>
            <p:cNvSpPr txBox="1"/>
            <p:nvPr/>
          </p:nvSpPr>
          <p:spPr>
            <a:xfrm>
              <a:off x="1750664" y="365573"/>
              <a:ext cx="176959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SHOUT</a:t>
              </a:r>
              <a:r>
                <a:rPr lang="ko-KR" altLang="en-US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 </a:t>
              </a:r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OUR PASSION TOGETHER</a:t>
              </a:r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Gilroy ExtraBold" panose="00000900000000000000" pitchFamily="50" charset="0"/>
              </a:endParaRPr>
            </a:p>
          </p:txBody>
        </p:sp>
      </p:grpSp>
      <p:pic>
        <p:nvPicPr>
          <p:cNvPr id="37" name="그래픽 36">
            <a:extLst>
              <a:ext uri="{FF2B5EF4-FFF2-40B4-BE49-F238E27FC236}">
                <a16:creationId xmlns:a16="http://schemas.microsoft.com/office/drawing/2014/main" id="{251C7D3B-EB92-CB4A-B07E-08A6FC6DF3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4682" y="365573"/>
            <a:ext cx="949958" cy="31665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136295-3B68-5544-A890-30304CC9605E}"/>
              </a:ext>
            </a:extLst>
          </p:cNvPr>
          <p:cNvSpPr/>
          <p:nvPr/>
        </p:nvSpPr>
        <p:spPr>
          <a:xfrm>
            <a:off x="1494032" y="1200594"/>
            <a:ext cx="1909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highlight>
                  <a:srgbClr val="F84F51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세번째 실습</a:t>
            </a:r>
            <a:endParaRPr lang="en-US" altLang="ko-KR" sz="2800" b="1" dirty="0">
              <a:highlight>
                <a:srgbClr val="F84F51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3959C0-BD1B-514D-BEE5-BA1533A43226}"/>
              </a:ext>
            </a:extLst>
          </p:cNvPr>
          <p:cNvSpPr txBox="1"/>
          <p:nvPr/>
        </p:nvSpPr>
        <p:spPr>
          <a:xfrm>
            <a:off x="1587005" y="172381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❤️🧡💛💚💙💜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CA2ACF-9405-6F4F-B129-BCCA0DAE4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20" y="1200594"/>
            <a:ext cx="3180700" cy="5657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EB9DB2-46D1-F441-9046-59E4DDDE97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211" y="1200594"/>
            <a:ext cx="3180700" cy="5657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3534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C299084-434A-4099-A399-AB5A9879627A}"/>
              </a:ext>
            </a:extLst>
          </p:cNvPr>
          <p:cNvGrpSpPr/>
          <p:nvPr/>
        </p:nvGrpSpPr>
        <p:grpSpPr>
          <a:xfrm>
            <a:off x="467360" y="365573"/>
            <a:ext cx="3312160" cy="487809"/>
            <a:chOff x="660400" y="365573"/>
            <a:chExt cx="3312160" cy="487809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4B4A448C-2081-4AA8-B3A5-C518EDE1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0400" y="402828"/>
              <a:ext cx="1026672" cy="4029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8C2A0C-FCBA-4C84-99CC-DF2CF3AF53E5}"/>
                </a:ext>
              </a:extLst>
            </p:cNvPr>
            <p:cNvSpPr txBox="1"/>
            <p:nvPr/>
          </p:nvSpPr>
          <p:spPr>
            <a:xfrm>
              <a:off x="1750664" y="484050"/>
              <a:ext cx="2221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Image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Asset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C8E3D0-4FC2-451E-B5FF-C1C9BB45D792}"/>
                </a:ext>
              </a:extLst>
            </p:cNvPr>
            <p:cNvSpPr txBox="1"/>
            <p:nvPr/>
          </p:nvSpPr>
          <p:spPr>
            <a:xfrm>
              <a:off x="1750664" y="365573"/>
              <a:ext cx="176959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SHOUT</a:t>
              </a:r>
              <a:r>
                <a:rPr lang="ko-KR" altLang="en-US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 </a:t>
              </a:r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OUR PASSION TOGETHER</a:t>
              </a:r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Gilroy ExtraBold" panose="00000900000000000000" pitchFamily="50" charset="0"/>
              </a:endParaRPr>
            </a:p>
          </p:txBody>
        </p:sp>
      </p:grpSp>
      <p:pic>
        <p:nvPicPr>
          <p:cNvPr id="37" name="그래픽 36">
            <a:extLst>
              <a:ext uri="{FF2B5EF4-FFF2-40B4-BE49-F238E27FC236}">
                <a16:creationId xmlns:a16="http://schemas.microsoft.com/office/drawing/2014/main" id="{251C7D3B-EB92-CB4A-B07E-08A6FC6DF3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4682" y="365573"/>
            <a:ext cx="949958" cy="316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E2F4BD-260C-534C-A59E-8A61AA0D588C}"/>
              </a:ext>
            </a:extLst>
          </p:cNvPr>
          <p:cNvSpPr txBox="1"/>
          <p:nvPr/>
        </p:nvSpPr>
        <p:spPr>
          <a:xfrm>
            <a:off x="1557624" y="2100262"/>
            <a:ext cx="8477001" cy="2817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@</a:t>
            </a:r>
            <a:r>
              <a:rPr lang="en-US" altLang="ko-KR" sz="20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IBOutlet</a:t>
            </a:r>
            <a:r>
              <a:rPr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0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var</a:t>
            </a:r>
            <a:r>
              <a:rPr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0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candleImageView</a:t>
            </a:r>
            <a:r>
              <a:rPr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en-US" altLang="ko-KR" sz="20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UIImageView</a:t>
            </a:r>
            <a:r>
              <a:rPr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@</a:t>
            </a:r>
            <a:r>
              <a:rPr lang="en-US" altLang="ko-KR" sz="20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IBOutlet</a:t>
            </a:r>
            <a:r>
              <a:rPr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0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var</a:t>
            </a:r>
            <a:r>
              <a:rPr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0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candleLabelStatus</a:t>
            </a:r>
            <a:r>
              <a:rPr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en-US" altLang="ko-KR" sz="20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UILabel</a:t>
            </a:r>
            <a:r>
              <a:rPr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endParaRPr kumimoji="1" lang="en-US" altLang="ko-KR" sz="20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이미지 삽입하기</a:t>
            </a:r>
            <a:endParaRPr kumimoji="1" lang="en-US" altLang="ko-KR" sz="20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화면이 처음 </a:t>
            </a:r>
            <a:r>
              <a:rPr kumimoji="1" lang="ko-KR" altLang="en-US" sz="20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로드될</a:t>
            </a:r>
            <a:r>
              <a:rPr kumimoji="1" lang="ko-KR" altLang="en-US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때 초는 켜져 있습니다</a:t>
            </a:r>
            <a:r>
              <a:rPr kumimoji="1"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스위치의 상태를 매개변수에 받아 상태에 따라서 변경할 상태를 선언합니다</a:t>
            </a:r>
            <a:r>
              <a:rPr kumimoji="1"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kumimoji="1" lang="ko-KR" altLang="en-US" sz="20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B7C77A-E2AB-1E4E-855C-2DFEFC696F47}"/>
              </a:ext>
            </a:extLst>
          </p:cNvPr>
          <p:cNvSpPr/>
          <p:nvPr/>
        </p:nvSpPr>
        <p:spPr>
          <a:xfrm>
            <a:off x="1557624" y="1320384"/>
            <a:ext cx="17812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개발 순서</a:t>
            </a:r>
            <a:endParaRPr lang="en-US" altLang="ko-KR" sz="32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2982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C299084-434A-4099-A399-AB5A9879627A}"/>
              </a:ext>
            </a:extLst>
          </p:cNvPr>
          <p:cNvGrpSpPr/>
          <p:nvPr/>
        </p:nvGrpSpPr>
        <p:grpSpPr>
          <a:xfrm>
            <a:off x="467360" y="365573"/>
            <a:ext cx="3721580" cy="487809"/>
            <a:chOff x="660400" y="365573"/>
            <a:chExt cx="3721580" cy="487809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4B4A448C-2081-4AA8-B3A5-C518EDE1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" y="402828"/>
              <a:ext cx="1026672" cy="4029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8C2A0C-FCBA-4C84-99CC-DF2CF3AF53E5}"/>
                </a:ext>
              </a:extLst>
            </p:cNvPr>
            <p:cNvSpPr txBox="1"/>
            <p:nvPr/>
          </p:nvSpPr>
          <p:spPr>
            <a:xfrm>
              <a:off x="1750663" y="484050"/>
              <a:ext cx="263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UIControls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C8E3D0-4FC2-451E-B5FF-C1C9BB45D792}"/>
                </a:ext>
              </a:extLst>
            </p:cNvPr>
            <p:cNvSpPr txBox="1"/>
            <p:nvPr/>
          </p:nvSpPr>
          <p:spPr>
            <a:xfrm>
              <a:off x="1750664" y="365573"/>
              <a:ext cx="176959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SHOUT</a:t>
              </a:r>
              <a:r>
                <a:rPr lang="ko-KR" altLang="en-US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 </a:t>
              </a:r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OUR PASSION TOGETHER</a:t>
              </a:r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Gilroy ExtraBold" panose="00000900000000000000" pitchFamily="50" charset="0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127F1A-638D-C64D-B646-1DF305B18478}"/>
              </a:ext>
            </a:extLst>
          </p:cNvPr>
          <p:cNvSpPr/>
          <p:nvPr/>
        </p:nvSpPr>
        <p:spPr>
          <a:xfrm>
            <a:off x="6570978" y="1859280"/>
            <a:ext cx="2573021" cy="1061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>
              <a:solidFill>
                <a:srgbClr val="1E2859"/>
              </a:solidFill>
              <a:effectLst/>
              <a:latin typeface="Helvetica" pitchFamily="2" charset="0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FE086AB-6B4F-2C4D-AF88-26129C20B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4682" y="365573"/>
            <a:ext cx="949958" cy="31665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CACFDA-CDC9-E940-9182-753D03EE401E}"/>
              </a:ext>
            </a:extLst>
          </p:cNvPr>
          <p:cNvGrpSpPr/>
          <p:nvPr/>
        </p:nvGrpSpPr>
        <p:grpSpPr>
          <a:xfrm>
            <a:off x="1387508" y="2390224"/>
            <a:ext cx="9416984" cy="2461893"/>
            <a:chOff x="1494032" y="1432576"/>
            <a:chExt cx="9416984" cy="246189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D15A803-D926-5D42-9726-E3200B41EDC4}"/>
                </a:ext>
              </a:extLst>
            </p:cNvPr>
            <p:cNvSpPr/>
            <p:nvPr/>
          </p:nvSpPr>
          <p:spPr>
            <a:xfrm>
              <a:off x="1494032" y="1432576"/>
              <a:ext cx="12618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UISlider</a:t>
              </a:r>
              <a:endParaRPr lang="en-US" altLang="ko-KR" sz="2400" b="1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FD0C31-72C0-CB4D-AE02-B83D85314081}"/>
                </a:ext>
              </a:extLst>
            </p:cNvPr>
            <p:cNvSpPr/>
            <p:nvPr/>
          </p:nvSpPr>
          <p:spPr>
            <a:xfrm>
              <a:off x="1544089" y="1894241"/>
              <a:ext cx="9366927" cy="20002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UISlider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클래스는 연속된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범위의 값 중에서 하나의 값을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선택할 때 사용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iOS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에서 제공하는 슬라이더는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모두 수평으로 되어 있음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수직 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Slider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는 없음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속성을 통해 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slider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의 시작과 끝 범위를 설정할 수 있음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초기치 값도 범위 내에서 지정 가능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  <a:hlinkClick r:id="rId6"/>
                </a:rPr>
                <a:t>https://developer.apple.com/documentation/uikit/uislider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1EE6423-FF15-5446-9C9B-BA924B4670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3935" y="1130219"/>
            <a:ext cx="3579453" cy="45975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410BCC9-0DE5-E04A-B152-3FCA2AD7B5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5407" y="3353967"/>
            <a:ext cx="2685169" cy="28806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527D52B-26A2-394A-904C-DDD91F5DBC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1589" y="2475006"/>
            <a:ext cx="17145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84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C299084-434A-4099-A399-AB5A9879627A}"/>
              </a:ext>
            </a:extLst>
          </p:cNvPr>
          <p:cNvGrpSpPr/>
          <p:nvPr/>
        </p:nvGrpSpPr>
        <p:grpSpPr>
          <a:xfrm>
            <a:off x="467360" y="365573"/>
            <a:ext cx="3312160" cy="487809"/>
            <a:chOff x="660400" y="365573"/>
            <a:chExt cx="3312160" cy="487809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4B4A448C-2081-4AA8-B3A5-C518EDE1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0400" y="402828"/>
              <a:ext cx="1026672" cy="4029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8C2A0C-FCBA-4C84-99CC-DF2CF3AF53E5}"/>
                </a:ext>
              </a:extLst>
            </p:cNvPr>
            <p:cNvSpPr txBox="1"/>
            <p:nvPr/>
          </p:nvSpPr>
          <p:spPr>
            <a:xfrm>
              <a:off x="1750664" y="484050"/>
              <a:ext cx="2221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Image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Asset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C8E3D0-4FC2-451E-B5FF-C1C9BB45D792}"/>
                </a:ext>
              </a:extLst>
            </p:cNvPr>
            <p:cNvSpPr txBox="1"/>
            <p:nvPr/>
          </p:nvSpPr>
          <p:spPr>
            <a:xfrm>
              <a:off x="1750664" y="365573"/>
              <a:ext cx="176959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SHOUT</a:t>
              </a:r>
              <a:r>
                <a:rPr lang="ko-KR" altLang="en-US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 </a:t>
              </a:r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OUR PASSION TOGETHER</a:t>
              </a:r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Gilroy ExtraBold" panose="00000900000000000000" pitchFamily="50" charset="0"/>
              </a:endParaRPr>
            </a:p>
          </p:txBody>
        </p:sp>
      </p:grpSp>
      <p:pic>
        <p:nvPicPr>
          <p:cNvPr id="37" name="그래픽 36">
            <a:extLst>
              <a:ext uri="{FF2B5EF4-FFF2-40B4-BE49-F238E27FC236}">
                <a16:creationId xmlns:a16="http://schemas.microsoft.com/office/drawing/2014/main" id="{251C7D3B-EB92-CB4A-B07E-08A6FC6DF3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4682" y="365573"/>
            <a:ext cx="949958" cy="31665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136295-3B68-5544-A890-30304CC9605E}"/>
              </a:ext>
            </a:extLst>
          </p:cNvPr>
          <p:cNvSpPr/>
          <p:nvPr/>
        </p:nvSpPr>
        <p:spPr>
          <a:xfrm>
            <a:off x="1494032" y="1200594"/>
            <a:ext cx="1909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highlight>
                  <a:srgbClr val="F84F51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네번째 실습</a:t>
            </a:r>
            <a:endParaRPr lang="en-US" altLang="ko-KR" sz="2800" b="1" dirty="0">
              <a:highlight>
                <a:srgbClr val="F84F51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3959C0-BD1B-514D-BEE5-BA1533A43226}"/>
              </a:ext>
            </a:extLst>
          </p:cNvPr>
          <p:cNvSpPr txBox="1"/>
          <p:nvPr/>
        </p:nvSpPr>
        <p:spPr>
          <a:xfrm>
            <a:off x="1587005" y="172381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❤️🧡💛💚💙💜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952C2B-0EE5-A743-9EAE-A29BADAD41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02" y="1200594"/>
            <a:ext cx="2787347" cy="4957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356F38-FD6C-1945-B9BD-3526DBC026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565" y="1200594"/>
            <a:ext cx="2787347" cy="4957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00D0D2B-0D13-FF4C-9654-ADFF6DB3AE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627" y="1200594"/>
            <a:ext cx="2787347" cy="4957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685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C299084-434A-4099-A399-AB5A9879627A}"/>
              </a:ext>
            </a:extLst>
          </p:cNvPr>
          <p:cNvGrpSpPr/>
          <p:nvPr/>
        </p:nvGrpSpPr>
        <p:grpSpPr>
          <a:xfrm>
            <a:off x="467360" y="365573"/>
            <a:ext cx="3312160" cy="487809"/>
            <a:chOff x="660400" y="365573"/>
            <a:chExt cx="3312160" cy="487809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4B4A448C-2081-4AA8-B3A5-C518EDE1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0400" y="402828"/>
              <a:ext cx="1026672" cy="4029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8C2A0C-FCBA-4C84-99CC-DF2CF3AF53E5}"/>
                </a:ext>
              </a:extLst>
            </p:cNvPr>
            <p:cNvSpPr txBox="1"/>
            <p:nvPr/>
          </p:nvSpPr>
          <p:spPr>
            <a:xfrm>
              <a:off x="1750664" y="484050"/>
              <a:ext cx="2221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Image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Asset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C8E3D0-4FC2-451E-B5FF-C1C9BB45D792}"/>
                </a:ext>
              </a:extLst>
            </p:cNvPr>
            <p:cNvSpPr txBox="1"/>
            <p:nvPr/>
          </p:nvSpPr>
          <p:spPr>
            <a:xfrm>
              <a:off x="1750664" y="365573"/>
              <a:ext cx="176959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SHOUT</a:t>
              </a:r>
              <a:r>
                <a:rPr lang="ko-KR" altLang="en-US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 </a:t>
              </a:r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OUR PASSION TOGETHER</a:t>
              </a:r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Gilroy ExtraBold" panose="00000900000000000000" pitchFamily="50" charset="0"/>
              </a:endParaRPr>
            </a:p>
          </p:txBody>
        </p:sp>
      </p:grpSp>
      <p:pic>
        <p:nvPicPr>
          <p:cNvPr id="37" name="그래픽 36">
            <a:extLst>
              <a:ext uri="{FF2B5EF4-FFF2-40B4-BE49-F238E27FC236}">
                <a16:creationId xmlns:a16="http://schemas.microsoft.com/office/drawing/2014/main" id="{251C7D3B-EB92-CB4A-B07E-08A6FC6DF3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4682" y="365573"/>
            <a:ext cx="949958" cy="316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E2F4BD-260C-534C-A59E-8A61AA0D588C}"/>
              </a:ext>
            </a:extLst>
          </p:cNvPr>
          <p:cNvSpPr txBox="1"/>
          <p:nvPr/>
        </p:nvSpPr>
        <p:spPr>
          <a:xfrm>
            <a:off x="1557624" y="2100262"/>
            <a:ext cx="6627135" cy="3972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@</a:t>
            </a:r>
            <a:r>
              <a:rPr lang="en-US" altLang="ko-KR" sz="20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IBOutlet</a:t>
            </a:r>
            <a:r>
              <a:rPr lang="en-US" altLang="ko-KR" sz="2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weak </a:t>
            </a:r>
            <a:r>
              <a:rPr lang="en-US" altLang="ko-KR" sz="20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var</a:t>
            </a:r>
            <a:r>
              <a:rPr lang="en-US" altLang="ko-KR" sz="2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0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sliderRed</a:t>
            </a:r>
            <a:r>
              <a:rPr lang="en-US" altLang="ko-KR" sz="2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en-US" altLang="ko-KR" sz="20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UISlider</a:t>
            </a:r>
            <a:r>
              <a:rPr lang="en-US" altLang="ko-KR" sz="2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@</a:t>
            </a:r>
            <a:r>
              <a:rPr lang="en-US" altLang="ko-KR" sz="20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IBOutlet</a:t>
            </a:r>
            <a:r>
              <a:rPr lang="en-US" altLang="ko-KR" sz="2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weak </a:t>
            </a:r>
            <a:r>
              <a:rPr lang="en-US" altLang="ko-KR" sz="20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var</a:t>
            </a:r>
            <a:r>
              <a:rPr lang="en-US" altLang="ko-KR" sz="2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0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sliderGreen</a:t>
            </a:r>
            <a:r>
              <a:rPr lang="en-US" altLang="ko-KR" sz="2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en-US" altLang="ko-KR" sz="20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UISlider</a:t>
            </a:r>
            <a:r>
              <a:rPr lang="en-US" altLang="ko-KR" sz="2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@</a:t>
            </a:r>
            <a:r>
              <a:rPr lang="en-US" altLang="ko-KR" sz="20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IBOutlet</a:t>
            </a:r>
            <a:r>
              <a:rPr lang="en-US" altLang="ko-KR" sz="2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weak </a:t>
            </a:r>
            <a:r>
              <a:rPr lang="en-US" altLang="ko-KR" sz="20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var</a:t>
            </a:r>
            <a:r>
              <a:rPr lang="en-US" altLang="ko-KR" sz="2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0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sliderBlue</a:t>
            </a:r>
            <a:r>
              <a:rPr lang="en-US" altLang="ko-KR" sz="2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en-US" altLang="ko-KR" sz="20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UISlider</a:t>
            </a:r>
            <a:r>
              <a:rPr lang="en-US" altLang="ko-KR" sz="2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endParaRPr kumimoji="1" lang="en-US" altLang="ko-KR" sz="10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@</a:t>
            </a:r>
            <a:r>
              <a:rPr kumimoji="1" lang="en-US" altLang="ko-KR" sz="20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IBAction</a:t>
            </a:r>
            <a:r>
              <a:rPr kumimoji="1"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20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func</a:t>
            </a:r>
            <a:r>
              <a:rPr kumimoji="1"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20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updateColor</a:t>
            </a:r>
            <a:r>
              <a:rPr kumimoji="1"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(_ sender: </a:t>
            </a:r>
            <a:r>
              <a:rPr kumimoji="1" lang="en-US" altLang="ko-KR" sz="20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UISlider</a:t>
            </a:r>
            <a:r>
              <a:rPr kumimoji="1"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) {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	</a:t>
            </a:r>
            <a:r>
              <a:rPr kumimoji="1" lang="en-US" altLang="ko-KR" sz="20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self.view.backgroundColor</a:t>
            </a:r>
            <a:r>
              <a:rPr kumimoji="1"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 = 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	</a:t>
            </a:r>
            <a:r>
              <a:rPr kumimoji="1" lang="en-US" altLang="ko-KR" sz="20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UIColor.init</a:t>
            </a:r>
            <a:r>
              <a:rPr kumimoji="1"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kumimoji="1" lang="en-US" altLang="ko-KR" sz="20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red:CGFloat</a:t>
            </a:r>
            <a:r>
              <a:rPr kumimoji="1"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kumimoji="1" lang="en-US" altLang="ko-KR" sz="20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self.sliderRed.value</a:t>
            </a:r>
            <a:r>
              <a:rPr kumimoji="1"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), 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	green: </a:t>
            </a:r>
            <a:r>
              <a:rPr kumimoji="1" lang="en-US" altLang="ko-KR" sz="20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CGFloat</a:t>
            </a:r>
            <a:r>
              <a:rPr kumimoji="1"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kumimoji="1" lang="en-US" altLang="ko-KR" sz="20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self.sliderGreen.value</a:t>
            </a:r>
            <a:r>
              <a:rPr kumimoji="1"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), 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	blue: </a:t>
            </a:r>
            <a:r>
              <a:rPr kumimoji="1" lang="en-US" altLang="ko-KR" sz="20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CGFloat</a:t>
            </a:r>
            <a:r>
              <a:rPr kumimoji="1"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kumimoji="1" lang="en-US" altLang="ko-KR" sz="20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self.sliderBlue.value</a:t>
            </a:r>
            <a:r>
              <a:rPr kumimoji="1"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), alpha: 1.0)</a:t>
            </a:r>
            <a:r>
              <a:rPr kumimoji="1" lang="ko-KR" altLang="en-US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B7C77A-E2AB-1E4E-855C-2DFEFC696F47}"/>
              </a:ext>
            </a:extLst>
          </p:cNvPr>
          <p:cNvSpPr/>
          <p:nvPr/>
        </p:nvSpPr>
        <p:spPr>
          <a:xfrm>
            <a:off x="1557624" y="1320384"/>
            <a:ext cx="17812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개발 순서</a:t>
            </a:r>
            <a:endParaRPr lang="en-US" altLang="ko-KR" sz="32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7926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C299084-434A-4099-A399-AB5A9879627A}"/>
              </a:ext>
            </a:extLst>
          </p:cNvPr>
          <p:cNvGrpSpPr/>
          <p:nvPr/>
        </p:nvGrpSpPr>
        <p:grpSpPr>
          <a:xfrm>
            <a:off x="467360" y="365573"/>
            <a:ext cx="3721580" cy="487809"/>
            <a:chOff x="660400" y="365573"/>
            <a:chExt cx="3721580" cy="487809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4B4A448C-2081-4AA8-B3A5-C518EDE1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" y="402828"/>
              <a:ext cx="1026672" cy="4029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8C2A0C-FCBA-4C84-99CC-DF2CF3AF53E5}"/>
                </a:ext>
              </a:extLst>
            </p:cNvPr>
            <p:cNvSpPr txBox="1"/>
            <p:nvPr/>
          </p:nvSpPr>
          <p:spPr>
            <a:xfrm>
              <a:off x="1750663" y="484050"/>
              <a:ext cx="263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UIControls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C8E3D0-4FC2-451E-B5FF-C1C9BB45D792}"/>
                </a:ext>
              </a:extLst>
            </p:cNvPr>
            <p:cNvSpPr txBox="1"/>
            <p:nvPr/>
          </p:nvSpPr>
          <p:spPr>
            <a:xfrm>
              <a:off x="1750664" y="365573"/>
              <a:ext cx="176959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SHOUT</a:t>
              </a:r>
              <a:r>
                <a:rPr lang="ko-KR" altLang="en-US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 </a:t>
              </a:r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OUR PASSION TOGETHER</a:t>
              </a:r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Gilroy ExtraBold" panose="00000900000000000000" pitchFamily="50" charset="0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127F1A-638D-C64D-B646-1DF305B18478}"/>
              </a:ext>
            </a:extLst>
          </p:cNvPr>
          <p:cNvSpPr/>
          <p:nvPr/>
        </p:nvSpPr>
        <p:spPr>
          <a:xfrm>
            <a:off x="6570978" y="1859280"/>
            <a:ext cx="2573021" cy="1061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>
              <a:solidFill>
                <a:srgbClr val="1E2859"/>
              </a:solidFill>
              <a:effectLst/>
              <a:latin typeface="Helvetica" pitchFamily="2" charset="0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FE086AB-6B4F-2C4D-AF88-26129C20B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4682" y="365573"/>
            <a:ext cx="949958" cy="31665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CACFDA-CDC9-E940-9182-753D03EE401E}"/>
              </a:ext>
            </a:extLst>
          </p:cNvPr>
          <p:cNvGrpSpPr/>
          <p:nvPr/>
        </p:nvGrpSpPr>
        <p:grpSpPr>
          <a:xfrm>
            <a:off x="1387508" y="2204663"/>
            <a:ext cx="5846482" cy="2461893"/>
            <a:chOff x="1494032" y="1432576"/>
            <a:chExt cx="5846482" cy="246189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D15A803-D926-5D42-9726-E3200B41EDC4}"/>
                </a:ext>
              </a:extLst>
            </p:cNvPr>
            <p:cNvSpPr/>
            <p:nvPr/>
          </p:nvSpPr>
          <p:spPr>
            <a:xfrm>
              <a:off x="1494032" y="1432576"/>
              <a:ext cx="311816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UISegmentedControl</a:t>
              </a:r>
              <a:endParaRPr lang="en-US" altLang="ko-KR" sz="2400" b="1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FD0C31-72C0-CB4D-AE02-B83D85314081}"/>
                </a:ext>
              </a:extLst>
            </p:cNvPr>
            <p:cNvSpPr/>
            <p:nvPr/>
          </p:nvSpPr>
          <p:spPr>
            <a:xfrm>
              <a:off x="1544089" y="1894241"/>
              <a:ext cx="5796425" cy="20002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여러 세그먼트 중 하나를 선택할 수 있도록 하는 수평 모양의 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UI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요소임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항상 한 시점에 하나의 세그먼트만 선택 가능함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세그먼트의 개수를 지정할 수 있음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각 세그먼트별로 제목 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(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혹은 이미지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)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설정 가능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실행할 때 어느 세그먼트가 기본으로 선택될 지 선택 가능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  <a:hlinkClick r:id="rId6"/>
                </a:rPr>
                <a:t>https://developer.apple.com/documentation/uikit/uisegment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66BF58E-F989-AC48-8A0B-F5CD00059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3990" y="1133436"/>
            <a:ext cx="3570502" cy="460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68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C299084-434A-4099-A399-AB5A9879627A}"/>
              </a:ext>
            </a:extLst>
          </p:cNvPr>
          <p:cNvGrpSpPr/>
          <p:nvPr/>
        </p:nvGrpSpPr>
        <p:grpSpPr>
          <a:xfrm>
            <a:off x="467360" y="365573"/>
            <a:ext cx="3721580" cy="487809"/>
            <a:chOff x="660400" y="365573"/>
            <a:chExt cx="3721580" cy="487809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4B4A448C-2081-4AA8-B3A5-C518EDE1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" y="402828"/>
              <a:ext cx="1026672" cy="4029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8C2A0C-FCBA-4C84-99CC-DF2CF3AF53E5}"/>
                </a:ext>
              </a:extLst>
            </p:cNvPr>
            <p:cNvSpPr txBox="1"/>
            <p:nvPr/>
          </p:nvSpPr>
          <p:spPr>
            <a:xfrm>
              <a:off x="1750663" y="484050"/>
              <a:ext cx="263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UIControls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C8E3D0-4FC2-451E-B5FF-C1C9BB45D792}"/>
                </a:ext>
              </a:extLst>
            </p:cNvPr>
            <p:cNvSpPr txBox="1"/>
            <p:nvPr/>
          </p:nvSpPr>
          <p:spPr>
            <a:xfrm>
              <a:off x="1750664" y="365573"/>
              <a:ext cx="176959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SHOUT</a:t>
              </a:r>
              <a:r>
                <a:rPr lang="ko-KR" altLang="en-US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 </a:t>
              </a:r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OUR PASSION TOGETHER</a:t>
              </a:r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Gilroy ExtraBold" panose="00000900000000000000" pitchFamily="50" charset="0"/>
              </a:endParaRPr>
            </a:p>
          </p:txBody>
        </p:sp>
      </p:grp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FE086AB-6B4F-2C4D-AF88-26129C20B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4682" y="365573"/>
            <a:ext cx="949958" cy="3166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0FDCD9-D102-B540-B943-08B2BE910B1C}"/>
              </a:ext>
            </a:extLst>
          </p:cNvPr>
          <p:cNvSpPr/>
          <p:nvPr/>
        </p:nvSpPr>
        <p:spPr>
          <a:xfrm>
            <a:off x="1494032" y="1200594"/>
            <a:ext cx="2236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highlight>
                  <a:srgbClr val="F84F51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다섯번째</a:t>
            </a:r>
            <a:r>
              <a:rPr lang="ko-KR" altLang="en-US" sz="2800" b="1" dirty="0">
                <a:highlight>
                  <a:srgbClr val="F84F51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실습</a:t>
            </a:r>
            <a:endParaRPr lang="en-US" altLang="ko-KR" sz="2800" b="1" dirty="0">
              <a:highlight>
                <a:srgbClr val="F84F51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0E80F-1DAE-B94B-9CF6-83D6E08922D3}"/>
              </a:ext>
            </a:extLst>
          </p:cNvPr>
          <p:cNvSpPr txBox="1"/>
          <p:nvPr/>
        </p:nvSpPr>
        <p:spPr>
          <a:xfrm>
            <a:off x="1587005" y="172381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❤️🧡💛💚💙💜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E6AEAE-C154-DE42-83B9-0C8506C876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385" y="971859"/>
            <a:ext cx="3035982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5F5E464-7EA8-6544-AF3A-178B13A263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507" y="971859"/>
            <a:ext cx="3035982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28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780054-7E6C-47CE-85B1-02540C8219D0}"/>
              </a:ext>
            </a:extLst>
          </p:cNvPr>
          <p:cNvGrpSpPr/>
          <p:nvPr/>
        </p:nvGrpSpPr>
        <p:grpSpPr>
          <a:xfrm>
            <a:off x="0" y="-2"/>
            <a:ext cx="12192002" cy="6858001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6C664C2-C953-48FC-94BE-F8DB58995E9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49AB25-485E-4AF5-9132-5805F3268E7B}"/>
                </a:ext>
              </a:extLst>
            </p:cNvPr>
            <p:cNvSpPr/>
            <p:nvPr/>
          </p:nvSpPr>
          <p:spPr>
            <a:xfrm>
              <a:off x="186305" y="193040"/>
              <a:ext cx="11819391" cy="647192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68A823-67FF-4FC3-ACF9-A4CE50C4E610}"/>
              </a:ext>
            </a:extLst>
          </p:cNvPr>
          <p:cNvGrpSpPr/>
          <p:nvPr/>
        </p:nvGrpSpPr>
        <p:grpSpPr>
          <a:xfrm>
            <a:off x="807720" y="676452"/>
            <a:ext cx="10576560" cy="5505092"/>
            <a:chOff x="681990" y="630998"/>
            <a:chExt cx="10828020" cy="5635976"/>
          </a:xfrm>
          <a:solidFill>
            <a:schemeClr val="bg1">
              <a:alpha val="24000"/>
            </a:schemeClr>
          </a:solidFill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492AF720-D237-40D4-B721-BD9E6CBDE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1990" y="1786414"/>
              <a:ext cx="10828020" cy="4480560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EC7C4000-5BEB-4BF7-BB92-A233B4CCF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93655"/>
            <a:stretch/>
          </p:blipFill>
          <p:spPr>
            <a:xfrm>
              <a:off x="681990" y="630998"/>
              <a:ext cx="10828020" cy="284298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08BC14-3F87-4429-8CA4-0DA9F9BB0C35}"/>
              </a:ext>
            </a:extLst>
          </p:cNvPr>
          <p:cNvSpPr/>
          <p:nvPr/>
        </p:nvSpPr>
        <p:spPr>
          <a:xfrm>
            <a:off x="2796073" y="2202024"/>
            <a:ext cx="6599854" cy="27152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85A0095-DF11-42AB-B76E-CA94752BECCE}"/>
              </a:ext>
            </a:extLst>
          </p:cNvPr>
          <p:cNvGrpSpPr/>
          <p:nvPr/>
        </p:nvGrpSpPr>
        <p:grpSpPr>
          <a:xfrm>
            <a:off x="4793470" y="664954"/>
            <a:ext cx="2330738" cy="689506"/>
            <a:chOff x="4685580" y="446034"/>
            <a:chExt cx="2820840" cy="834494"/>
          </a:xfrm>
        </p:grpSpPr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618B4862-041A-4D20-82B9-D1B46AF42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96056" y="750436"/>
              <a:ext cx="1356048" cy="53009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C8E3D0-4FC2-451E-B5FF-C1C9BB45D792}"/>
                </a:ext>
              </a:extLst>
            </p:cNvPr>
            <p:cNvSpPr txBox="1"/>
            <p:nvPr/>
          </p:nvSpPr>
          <p:spPr>
            <a:xfrm>
              <a:off x="4685580" y="446034"/>
              <a:ext cx="28208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dirty="0">
                  <a:solidFill>
                    <a:schemeClr val="bg1"/>
                  </a:solidFill>
                  <a:latin typeface="Gilroy ExtraBold" panose="00000900000000000000" pitchFamily="50" charset="0"/>
                </a:rPr>
                <a:t>SHOUT</a:t>
              </a:r>
              <a:r>
                <a:rPr lang="ko-KR" altLang="en-US" sz="800" dirty="0">
                  <a:solidFill>
                    <a:schemeClr val="bg1"/>
                  </a:solidFill>
                  <a:latin typeface="Gilroy ExtraBold" panose="00000900000000000000" pitchFamily="50" charset="0"/>
                </a:rPr>
                <a:t> </a:t>
              </a:r>
              <a:r>
                <a:rPr lang="en-US" altLang="ko-KR" sz="800" dirty="0">
                  <a:solidFill>
                    <a:schemeClr val="bg1"/>
                  </a:solidFill>
                  <a:latin typeface="Gilroy ExtraBold" panose="00000900000000000000" pitchFamily="50" charset="0"/>
                </a:rPr>
                <a:t>OUR PASSION TOGETHER</a:t>
              </a:r>
              <a:endParaRPr lang="ko-KR" altLang="en-US" sz="800" dirty="0">
                <a:solidFill>
                  <a:schemeClr val="bg1"/>
                </a:solidFill>
                <a:latin typeface="Gilroy ExtraBold" panose="00000900000000000000" pitchFamily="50" charset="0"/>
              </a:endParaRPr>
            </a:p>
          </p:txBody>
        </p:sp>
      </p:grpSp>
      <p:pic>
        <p:nvPicPr>
          <p:cNvPr id="23" name="그래픽 22">
            <a:extLst>
              <a:ext uri="{FF2B5EF4-FFF2-40B4-BE49-F238E27FC236}">
                <a16:creationId xmlns:a16="http://schemas.microsoft.com/office/drawing/2014/main" id="{8F548B84-492A-46FE-BAAA-A1CB786F3D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21021" y="6141534"/>
            <a:ext cx="949958" cy="3166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B3A3010-3F2F-4662-B45E-904B172D112B}"/>
              </a:ext>
            </a:extLst>
          </p:cNvPr>
          <p:cNvSpPr/>
          <p:nvPr/>
        </p:nvSpPr>
        <p:spPr>
          <a:xfrm>
            <a:off x="183502" y="1850334"/>
            <a:ext cx="11824996" cy="341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FEAD2B-65F3-40BD-8640-A5D3F514A770}"/>
              </a:ext>
            </a:extLst>
          </p:cNvPr>
          <p:cNvGrpSpPr/>
          <p:nvPr/>
        </p:nvGrpSpPr>
        <p:grpSpPr>
          <a:xfrm>
            <a:off x="2570479" y="2595998"/>
            <a:ext cx="6776722" cy="1589334"/>
            <a:chOff x="2570479" y="2441406"/>
            <a:chExt cx="6776722" cy="158933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8C2A0C-FCBA-4C84-99CC-DF2CF3AF53E5}"/>
                </a:ext>
              </a:extLst>
            </p:cNvPr>
            <p:cNvSpPr txBox="1"/>
            <p:nvPr/>
          </p:nvSpPr>
          <p:spPr>
            <a:xfrm>
              <a:off x="2570479" y="3107410"/>
              <a:ext cx="67767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iOS System UI</a:t>
              </a:r>
              <a:endParaRPr lang="ko-KR" altLang="en-US" sz="5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043EA7-45CB-48D7-8F5E-5A1922CB904E}"/>
                </a:ext>
              </a:extLst>
            </p:cNvPr>
            <p:cNvSpPr txBox="1"/>
            <p:nvPr/>
          </p:nvSpPr>
          <p:spPr>
            <a:xfrm>
              <a:off x="2570479" y="2441406"/>
              <a:ext cx="67767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01</a:t>
              </a:r>
              <a:endParaRPr lang="ko-KR" altLang="en-US" sz="3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611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C299084-434A-4099-A399-AB5A9879627A}"/>
              </a:ext>
            </a:extLst>
          </p:cNvPr>
          <p:cNvGrpSpPr/>
          <p:nvPr/>
        </p:nvGrpSpPr>
        <p:grpSpPr>
          <a:xfrm>
            <a:off x="467360" y="365573"/>
            <a:ext cx="3721580" cy="487809"/>
            <a:chOff x="660400" y="365573"/>
            <a:chExt cx="3721580" cy="487809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4B4A448C-2081-4AA8-B3A5-C518EDE1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" y="402828"/>
              <a:ext cx="1026672" cy="4029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8C2A0C-FCBA-4C84-99CC-DF2CF3AF53E5}"/>
                </a:ext>
              </a:extLst>
            </p:cNvPr>
            <p:cNvSpPr txBox="1"/>
            <p:nvPr/>
          </p:nvSpPr>
          <p:spPr>
            <a:xfrm>
              <a:off x="1750663" y="484050"/>
              <a:ext cx="263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UIControls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C8E3D0-4FC2-451E-B5FF-C1C9BB45D792}"/>
                </a:ext>
              </a:extLst>
            </p:cNvPr>
            <p:cNvSpPr txBox="1"/>
            <p:nvPr/>
          </p:nvSpPr>
          <p:spPr>
            <a:xfrm>
              <a:off x="1750664" y="365573"/>
              <a:ext cx="176959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SHOUT</a:t>
              </a:r>
              <a:r>
                <a:rPr lang="ko-KR" altLang="en-US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 </a:t>
              </a:r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OUR PASSION TOGETHER</a:t>
              </a:r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Gilroy ExtraBold" panose="00000900000000000000" pitchFamily="50" charset="0"/>
              </a:endParaRPr>
            </a:p>
          </p:txBody>
        </p:sp>
      </p:grp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FE086AB-6B4F-2C4D-AF88-26129C20B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4682" y="365573"/>
            <a:ext cx="949958" cy="3166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0FDCD9-D102-B540-B943-08B2BE910B1C}"/>
              </a:ext>
            </a:extLst>
          </p:cNvPr>
          <p:cNvSpPr/>
          <p:nvPr/>
        </p:nvSpPr>
        <p:spPr>
          <a:xfrm>
            <a:off x="1494032" y="1200594"/>
            <a:ext cx="2236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highlight>
                  <a:srgbClr val="F84F51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다섯번째</a:t>
            </a:r>
            <a:r>
              <a:rPr lang="ko-KR" altLang="en-US" sz="2800" b="1" dirty="0">
                <a:highlight>
                  <a:srgbClr val="F84F51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실습</a:t>
            </a:r>
            <a:endParaRPr lang="en-US" altLang="ko-KR" sz="2800" b="1" dirty="0">
              <a:highlight>
                <a:srgbClr val="F84F51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0E80F-1DAE-B94B-9CF6-83D6E08922D3}"/>
              </a:ext>
            </a:extLst>
          </p:cNvPr>
          <p:cNvSpPr txBox="1"/>
          <p:nvPr/>
        </p:nvSpPr>
        <p:spPr>
          <a:xfrm>
            <a:off x="1587005" y="172381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❤️🧡💛💚💙💜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F39A41-46B5-D446-9C13-C431CC8152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851" y="971859"/>
            <a:ext cx="3035982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FFD150-D1FE-5048-BE65-4E918E888B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981" y="971859"/>
            <a:ext cx="3035982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474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D751265-25E6-904E-BA4C-4B88DB347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934" y="1138409"/>
            <a:ext cx="3570144" cy="459937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EC299084-434A-4099-A399-AB5A9879627A}"/>
              </a:ext>
            </a:extLst>
          </p:cNvPr>
          <p:cNvGrpSpPr/>
          <p:nvPr/>
        </p:nvGrpSpPr>
        <p:grpSpPr>
          <a:xfrm>
            <a:off x="467360" y="365573"/>
            <a:ext cx="3721580" cy="487809"/>
            <a:chOff x="660400" y="365573"/>
            <a:chExt cx="3721580" cy="487809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4B4A448C-2081-4AA8-B3A5-C518EDE1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0400" y="402828"/>
              <a:ext cx="1026672" cy="4029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8C2A0C-FCBA-4C84-99CC-DF2CF3AF53E5}"/>
                </a:ext>
              </a:extLst>
            </p:cNvPr>
            <p:cNvSpPr txBox="1"/>
            <p:nvPr/>
          </p:nvSpPr>
          <p:spPr>
            <a:xfrm>
              <a:off x="1750663" y="484050"/>
              <a:ext cx="263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UIControls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C8E3D0-4FC2-451E-B5FF-C1C9BB45D792}"/>
                </a:ext>
              </a:extLst>
            </p:cNvPr>
            <p:cNvSpPr txBox="1"/>
            <p:nvPr/>
          </p:nvSpPr>
          <p:spPr>
            <a:xfrm>
              <a:off x="1750664" y="365573"/>
              <a:ext cx="176959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SHOUT</a:t>
              </a:r>
              <a:r>
                <a:rPr lang="ko-KR" altLang="en-US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 </a:t>
              </a:r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OUR PASSION TOGETHER</a:t>
              </a:r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Gilroy ExtraBold" panose="00000900000000000000" pitchFamily="50" charset="0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127F1A-638D-C64D-B646-1DF305B18478}"/>
              </a:ext>
            </a:extLst>
          </p:cNvPr>
          <p:cNvSpPr/>
          <p:nvPr/>
        </p:nvSpPr>
        <p:spPr>
          <a:xfrm>
            <a:off x="6570978" y="1859280"/>
            <a:ext cx="2573021" cy="1061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>
              <a:solidFill>
                <a:srgbClr val="1E2859"/>
              </a:solidFill>
              <a:effectLst/>
              <a:latin typeface="Helvetica" pitchFamily="2" charset="0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FE086AB-6B4F-2C4D-AF88-26129C20B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4682" y="365573"/>
            <a:ext cx="949958" cy="31665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CACFDA-CDC9-E940-9182-753D03EE401E}"/>
              </a:ext>
            </a:extLst>
          </p:cNvPr>
          <p:cNvGrpSpPr/>
          <p:nvPr/>
        </p:nvGrpSpPr>
        <p:grpSpPr>
          <a:xfrm>
            <a:off x="1387508" y="1722401"/>
            <a:ext cx="5846482" cy="1169231"/>
            <a:chOff x="1494032" y="1432576"/>
            <a:chExt cx="5846482" cy="11692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D15A803-D926-5D42-9726-E3200B41EDC4}"/>
                </a:ext>
              </a:extLst>
            </p:cNvPr>
            <p:cNvSpPr/>
            <p:nvPr/>
          </p:nvSpPr>
          <p:spPr>
            <a:xfrm>
              <a:off x="1494032" y="1432576"/>
              <a:ext cx="17491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UITextField</a:t>
              </a:r>
              <a:endParaRPr lang="en-US" altLang="ko-KR" sz="2400" b="1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FD0C31-72C0-CB4D-AE02-B83D85314081}"/>
                </a:ext>
              </a:extLst>
            </p:cNvPr>
            <p:cNvSpPr/>
            <p:nvPr/>
          </p:nvSpPr>
          <p:spPr>
            <a:xfrm>
              <a:off x="1544089" y="1894241"/>
              <a:ext cx="5796425" cy="7075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사용자가 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text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입력을 받아 이를 앱에서 이용할 수 있도록 함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다양한 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style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과 옵션이 제공됨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B5F1CE-0BA1-FA42-9178-42C6C04F85A0}"/>
              </a:ext>
            </a:extLst>
          </p:cNvPr>
          <p:cNvSpPr/>
          <p:nvPr/>
        </p:nvSpPr>
        <p:spPr>
          <a:xfrm>
            <a:off x="9989153" y="6534627"/>
            <a:ext cx="22028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rgbClr val="1E2859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출처 </a:t>
            </a:r>
            <a:r>
              <a:rPr lang="en-US" altLang="ko-KR" sz="1100" dirty="0">
                <a:solidFill>
                  <a:srgbClr val="1E2859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: https://</a:t>
            </a:r>
            <a:r>
              <a:rPr lang="en-US" altLang="ko-KR" sz="1100" dirty="0" err="1">
                <a:solidFill>
                  <a:srgbClr val="1E2859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cupjoo.tistory.com</a:t>
            </a:r>
            <a:r>
              <a:rPr lang="en-US" altLang="ko-KR" sz="1100" dirty="0">
                <a:solidFill>
                  <a:srgbClr val="1E2859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/</a:t>
            </a:r>
            <a:endParaRPr lang="en-US" altLang="ko-KR" sz="1100" dirty="0">
              <a:solidFill>
                <a:srgbClr val="1E2859"/>
              </a:solidFill>
              <a:effectLst/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876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C299084-434A-4099-A399-AB5A9879627A}"/>
              </a:ext>
            </a:extLst>
          </p:cNvPr>
          <p:cNvGrpSpPr/>
          <p:nvPr/>
        </p:nvGrpSpPr>
        <p:grpSpPr>
          <a:xfrm>
            <a:off x="467360" y="365573"/>
            <a:ext cx="3721580" cy="487809"/>
            <a:chOff x="660400" y="365573"/>
            <a:chExt cx="3721580" cy="487809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4B4A448C-2081-4AA8-B3A5-C518EDE1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" y="402828"/>
              <a:ext cx="1026672" cy="4029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8C2A0C-FCBA-4C84-99CC-DF2CF3AF53E5}"/>
                </a:ext>
              </a:extLst>
            </p:cNvPr>
            <p:cNvSpPr txBox="1"/>
            <p:nvPr/>
          </p:nvSpPr>
          <p:spPr>
            <a:xfrm>
              <a:off x="1750663" y="484050"/>
              <a:ext cx="263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UIControls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C8E3D0-4FC2-451E-B5FF-C1C9BB45D792}"/>
                </a:ext>
              </a:extLst>
            </p:cNvPr>
            <p:cNvSpPr txBox="1"/>
            <p:nvPr/>
          </p:nvSpPr>
          <p:spPr>
            <a:xfrm>
              <a:off x="1750664" y="365573"/>
              <a:ext cx="176959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SHOUT</a:t>
              </a:r>
              <a:r>
                <a:rPr lang="ko-KR" altLang="en-US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 </a:t>
              </a:r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OUR PASSION TOGETHER</a:t>
              </a:r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Gilroy ExtraBold" panose="00000900000000000000" pitchFamily="50" charset="0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127F1A-638D-C64D-B646-1DF305B18478}"/>
              </a:ext>
            </a:extLst>
          </p:cNvPr>
          <p:cNvSpPr/>
          <p:nvPr/>
        </p:nvSpPr>
        <p:spPr>
          <a:xfrm>
            <a:off x="6570978" y="1859280"/>
            <a:ext cx="2573021" cy="1061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>
              <a:solidFill>
                <a:srgbClr val="1E2859"/>
              </a:solidFill>
              <a:effectLst/>
              <a:latin typeface="Helvetica" pitchFamily="2" charset="0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FE086AB-6B4F-2C4D-AF88-26129C20B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4682" y="365573"/>
            <a:ext cx="949958" cy="31665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CACFDA-CDC9-E940-9182-753D03EE401E}"/>
              </a:ext>
            </a:extLst>
          </p:cNvPr>
          <p:cNvGrpSpPr/>
          <p:nvPr/>
        </p:nvGrpSpPr>
        <p:grpSpPr>
          <a:xfrm>
            <a:off x="1387508" y="1722401"/>
            <a:ext cx="6009754" cy="3431389"/>
            <a:chOff x="1494032" y="1432576"/>
            <a:chExt cx="6009754" cy="343138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D15A803-D926-5D42-9726-E3200B41EDC4}"/>
                </a:ext>
              </a:extLst>
            </p:cNvPr>
            <p:cNvSpPr/>
            <p:nvPr/>
          </p:nvSpPr>
          <p:spPr>
            <a:xfrm>
              <a:off x="1494032" y="1432576"/>
              <a:ext cx="17491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UITextField</a:t>
              </a:r>
              <a:endParaRPr lang="en-US" altLang="ko-KR" sz="2400" b="1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FD0C31-72C0-CB4D-AE02-B83D85314081}"/>
                </a:ext>
              </a:extLst>
            </p:cNvPr>
            <p:cNvSpPr/>
            <p:nvPr/>
          </p:nvSpPr>
          <p:spPr>
            <a:xfrm>
              <a:off x="1544089" y="1894241"/>
              <a:ext cx="5959697" cy="29697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Placeholder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는 아무런 사용자의 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text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입력이 없을 때 보이며 입력 시 사라짐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Border Style: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테두리 모양을 결정함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Clear Button: “x”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모양의 버튼을 어떻게 할지 선택함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Appears While Editing: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입력 시 나타남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Appears unless editing: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입력 종료 시 나타남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Is always visible: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항상 나타남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Return Key: Enter Key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의 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label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을 설정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Secure Text Entry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는 입력한 문자를 감춤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비밀번호 입력 등을 위함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B5F1CE-0BA1-FA42-9178-42C6C04F85A0}"/>
              </a:ext>
            </a:extLst>
          </p:cNvPr>
          <p:cNvSpPr/>
          <p:nvPr/>
        </p:nvSpPr>
        <p:spPr>
          <a:xfrm>
            <a:off x="9989153" y="6534627"/>
            <a:ext cx="22028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rgbClr val="1E2859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출처 </a:t>
            </a:r>
            <a:r>
              <a:rPr lang="en-US" altLang="ko-KR" sz="1100" dirty="0">
                <a:solidFill>
                  <a:srgbClr val="1E2859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: https://</a:t>
            </a:r>
            <a:r>
              <a:rPr lang="en-US" altLang="ko-KR" sz="1100" dirty="0" err="1">
                <a:solidFill>
                  <a:srgbClr val="1E2859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cupjoo.tistory.com</a:t>
            </a:r>
            <a:r>
              <a:rPr lang="en-US" altLang="ko-KR" sz="1100" dirty="0">
                <a:solidFill>
                  <a:srgbClr val="1E2859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/</a:t>
            </a:r>
            <a:endParaRPr lang="en-US" altLang="ko-KR" sz="1100" dirty="0">
              <a:solidFill>
                <a:srgbClr val="1E2859"/>
              </a:solidFill>
              <a:effectLst/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CEEA74-CDF4-F34F-92A2-33D04CDA3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1435" y="1120216"/>
            <a:ext cx="33401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03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C299084-434A-4099-A399-AB5A9879627A}"/>
              </a:ext>
            </a:extLst>
          </p:cNvPr>
          <p:cNvGrpSpPr/>
          <p:nvPr/>
        </p:nvGrpSpPr>
        <p:grpSpPr>
          <a:xfrm>
            <a:off x="467360" y="365573"/>
            <a:ext cx="3721580" cy="487809"/>
            <a:chOff x="660400" y="365573"/>
            <a:chExt cx="3721580" cy="487809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4B4A448C-2081-4AA8-B3A5-C518EDE1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" y="402828"/>
              <a:ext cx="1026672" cy="4029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8C2A0C-FCBA-4C84-99CC-DF2CF3AF53E5}"/>
                </a:ext>
              </a:extLst>
            </p:cNvPr>
            <p:cNvSpPr txBox="1"/>
            <p:nvPr/>
          </p:nvSpPr>
          <p:spPr>
            <a:xfrm>
              <a:off x="1750663" y="484050"/>
              <a:ext cx="263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UIControls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C8E3D0-4FC2-451E-B5FF-C1C9BB45D792}"/>
                </a:ext>
              </a:extLst>
            </p:cNvPr>
            <p:cNvSpPr txBox="1"/>
            <p:nvPr/>
          </p:nvSpPr>
          <p:spPr>
            <a:xfrm>
              <a:off x="1750664" y="365573"/>
              <a:ext cx="176959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SHOUT</a:t>
              </a:r>
              <a:r>
                <a:rPr lang="ko-KR" altLang="en-US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 </a:t>
              </a:r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OUR PASSION TOGETHER</a:t>
              </a:r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Gilroy ExtraBold" panose="00000900000000000000" pitchFamily="50" charset="0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127F1A-638D-C64D-B646-1DF305B18478}"/>
              </a:ext>
            </a:extLst>
          </p:cNvPr>
          <p:cNvSpPr/>
          <p:nvPr/>
        </p:nvSpPr>
        <p:spPr>
          <a:xfrm>
            <a:off x="6570978" y="1859280"/>
            <a:ext cx="2573021" cy="1061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>
              <a:solidFill>
                <a:srgbClr val="1E2859"/>
              </a:solidFill>
              <a:effectLst/>
              <a:latin typeface="Helvetica" pitchFamily="2" charset="0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FE086AB-6B4F-2C4D-AF88-26129C20B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4682" y="365573"/>
            <a:ext cx="949958" cy="31665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CACFDA-CDC9-E940-9182-753D03EE401E}"/>
              </a:ext>
            </a:extLst>
          </p:cNvPr>
          <p:cNvGrpSpPr/>
          <p:nvPr/>
        </p:nvGrpSpPr>
        <p:grpSpPr>
          <a:xfrm>
            <a:off x="1387508" y="1722401"/>
            <a:ext cx="6009754" cy="3108223"/>
            <a:chOff x="1494032" y="1432576"/>
            <a:chExt cx="6009754" cy="310822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D15A803-D926-5D42-9726-E3200B41EDC4}"/>
                </a:ext>
              </a:extLst>
            </p:cNvPr>
            <p:cNvSpPr/>
            <p:nvPr/>
          </p:nvSpPr>
          <p:spPr>
            <a:xfrm>
              <a:off x="1494032" y="1432576"/>
              <a:ext cx="17491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UITextField</a:t>
              </a:r>
              <a:endParaRPr lang="en-US" altLang="ko-KR" sz="2400" b="1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FD0C31-72C0-CB4D-AE02-B83D85314081}"/>
                </a:ext>
              </a:extLst>
            </p:cNvPr>
            <p:cNvSpPr/>
            <p:nvPr/>
          </p:nvSpPr>
          <p:spPr>
            <a:xfrm>
              <a:off x="1544089" y="1894241"/>
              <a:ext cx="5959697" cy="2646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시뮬레이터에서는 ⌘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K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ko-KR" altLang="en-US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를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누르면 키보드가 사라진다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iPhone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에서는 사라지게 할 방법이 없다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두 </a:t>
              </a:r>
              <a:r>
                <a:rPr lang="en-US" altLang="ko-KR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textField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에 대해 “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Return Key”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속성을 “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Done” </a:t>
              </a:r>
              <a:r>
                <a:rPr lang="ko-KR" altLang="en-US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으로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설정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Text Field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에 키보드로 숫자 입력이 끝나고 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Done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키를 눌렀을 때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키보드가 사라지게 하려는데 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….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키보드가 사라지지 않는다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.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왜 사라지지 않을까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?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어떻게 하면 사라질까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?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B5F1CE-0BA1-FA42-9178-42C6C04F85A0}"/>
              </a:ext>
            </a:extLst>
          </p:cNvPr>
          <p:cNvSpPr/>
          <p:nvPr/>
        </p:nvSpPr>
        <p:spPr>
          <a:xfrm>
            <a:off x="9989153" y="6534627"/>
            <a:ext cx="22028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rgbClr val="1E2859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출처 </a:t>
            </a:r>
            <a:r>
              <a:rPr lang="en-US" altLang="ko-KR" sz="1100" dirty="0">
                <a:solidFill>
                  <a:srgbClr val="1E2859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: https://</a:t>
            </a:r>
            <a:r>
              <a:rPr lang="en-US" altLang="ko-KR" sz="1100" dirty="0" err="1">
                <a:solidFill>
                  <a:srgbClr val="1E2859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cupjoo.tistory.com</a:t>
            </a:r>
            <a:r>
              <a:rPr lang="en-US" altLang="ko-KR" sz="1100" dirty="0">
                <a:solidFill>
                  <a:srgbClr val="1E2859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/</a:t>
            </a:r>
            <a:endParaRPr lang="en-US" altLang="ko-KR" sz="1100" dirty="0">
              <a:solidFill>
                <a:srgbClr val="1E2859"/>
              </a:solidFill>
              <a:effectLst/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9990E5-C1C2-2A47-A8D5-7349222DA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4135" y="1555750"/>
            <a:ext cx="3327400" cy="3746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B0D2A3-B6B4-BF4F-9D0C-3514CBAE7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944" y="3968710"/>
            <a:ext cx="2573021" cy="173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81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C299084-434A-4099-A399-AB5A9879627A}"/>
              </a:ext>
            </a:extLst>
          </p:cNvPr>
          <p:cNvGrpSpPr/>
          <p:nvPr/>
        </p:nvGrpSpPr>
        <p:grpSpPr>
          <a:xfrm>
            <a:off x="467360" y="365573"/>
            <a:ext cx="3721580" cy="487809"/>
            <a:chOff x="660400" y="365573"/>
            <a:chExt cx="3721580" cy="487809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4B4A448C-2081-4AA8-B3A5-C518EDE1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" y="402828"/>
              <a:ext cx="1026672" cy="4029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8C2A0C-FCBA-4C84-99CC-DF2CF3AF53E5}"/>
                </a:ext>
              </a:extLst>
            </p:cNvPr>
            <p:cNvSpPr txBox="1"/>
            <p:nvPr/>
          </p:nvSpPr>
          <p:spPr>
            <a:xfrm>
              <a:off x="1750663" y="484050"/>
              <a:ext cx="263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UIControls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C8E3D0-4FC2-451E-B5FF-C1C9BB45D792}"/>
                </a:ext>
              </a:extLst>
            </p:cNvPr>
            <p:cNvSpPr txBox="1"/>
            <p:nvPr/>
          </p:nvSpPr>
          <p:spPr>
            <a:xfrm>
              <a:off x="1750664" y="365573"/>
              <a:ext cx="176959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SHOUT</a:t>
              </a:r>
              <a:r>
                <a:rPr lang="ko-KR" altLang="en-US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 </a:t>
              </a:r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OUR PASSION TOGETHER</a:t>
              </a:r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Gilroy ExtraBold" panose="00000900000000000000" pitchFamily="50" charset="0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127F1A-638D-C64D-B646-1DF305B18478}"/>
              </a:ext>
            </a:extLst>
          </p:cNvPr>
          <p:cNvSpPr/>
          <p:nvPr/>
        </p:nvSpPr>
        <p:spPr>
          <a:xfrm>
            <a:off x="6570978" y="1859280"/>
            <a:ext cx="2573021" cy="1061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>
              <a:solidFill>
                <a:srgbClr val="1E2859"/>
              </a:solidFill>
              <a:effectLst/>
              <a:latin typeface="Helvetica" pitchFamily="2" charset="0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FE086AB-6B4F-2C4D-AF88-26129C20B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4682" y="365573"/>
            <a:ext cx="949958" cy="31665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CACFDA-CDC9-E940-9182-753D03EE401E}"/>
              </a:ext>
            </a:extLst>
          </p:cNvPr>
          <p:cNvGrpSpPr/>
          <p:nvPr/>
        </p:nvGrpSpPr>
        <p:grpSpPr>
          <a:xfrm>
            <a:off x="1387508" y="1482444"/>
            <a:ext cx="6009754" cy="1815562"/>
            <a:chOff x="1494032" y="1432576"/>
            <a:chExt cx="6009754" cy="181556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D15A803-D926-5D42-9726-E3200B41EDC4}"/>
                </a:ext>
              </a:extLst>
            </p:cNvPr>
            <p:cNvSpPr/>
            <p:nvPr/>
          </p:nvSpPr>
          <p:spPr>
            <a:xfrm>
              <a:off x="1494032" y="1432576"/>
              <a:ext cx="333136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UITextField</a:t>
              </a:r>
              <a:r>
                <a:rPr lang="ko-KR" altLang="en-US" sz="2400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en-US" altLang="ko-KR" sz="2400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+</a:t>
              </a:r>
              <a:r>
                <a:rPr lang="ko-KR" altLang="en-US" sz="2400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en-US" altLang="ko-KR" sz="2400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Delegate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FD0C31-72C0-CB4D-AE02-B83D85314081}"/>
                </a:ext>
              </a:extLst>
            </p:cNvPr>
            <p:cNvSpPr/>
            <p:nvPr/>
          </p:nvSpPr>
          <p:spPr>
            <a:xfrm>
              <a:off x="1544089" y="1894241"/>
              <a:ext cx="5959697" cy="1353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Text Field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의 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delegate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는 </a:t>
              </a:r>
              <a:r>
                <a:rPr lang="en-US" altLang="ko-KR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ViewController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에 연결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키보드가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나타났을 때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Text Field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가 키보드 관련 작업을 처리하지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못하므로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View Controller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가 대신 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(delegate)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키보드 처리를 맡도록 함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B5F1CE-0BA1-FA42-9178-42C6C04F85A0}"/>
              </a:ext>
            </a:extLst>
          </p:cNvPr>
          <p:cNvSpPr/>
          <p:nvPr/>
        </p:nvSpPr>
        <p:spPr>
          <a:xfrm>
            <a:off x="9989153" y="6534627"/>
            <a:ext cx="22028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rgbClr val="1E2859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출처 </a:t>
            </a:r>
            <a:r>
              <a:rPr lang="en-US" altLang="ko-KR" sz="1100" dirty="0">
                <a:solidFill>
                  <a:srgbClr val="1E2859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: https://</a:t>
            </a:r>
            <a:r>
              <a:rPr lang="en-US" altLang="ko-KR" sz="1100" dirty="0" err="1">
                <a:solidFill>
                  <a:srgbClr val="1E2859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cupjoo.tistory.com</a:t>
            </a:r>
            <a:r>
              <a:rPr lang="en-US" altLang="ko-KR" sz="1100" dirty="0">
                <a:solidFill>
                  <a:srgbClr val="1E2859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/</a:t>
            </a:r>
            <a:endParaRPr lang="en-US" altLang="ko-KR" sz="1100" dirty="0">
              <a:solidFill>
                <a:srgbClr val="1E2859"/>
              </a:solidFill>
              <a:effectLst/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32D39F-564E-5242-A2CC-2887DBE46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659" y="2921169"/>
            <a:ext cx="4444023" cy="29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00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C299084-434A-4099-A399-AB5A9879627A}"/>
              </a:ext>
            </a:extLst>
          </p:cNvPr>
          <p:cNvGrpSpPr/>
          <p:nvPr/>
        </p:nvGrpSpPr>
        <p:grpSpPr>
          <a:xfrm>
            <a:off x="467360" y="365573"/>
            <a:ext cx="3721580" cy="487809"/>
            <a:chOff x="660400" y="365573"/>
            <a:chExt cx="3721580" cy="487809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4B4A448C-2081-4AA8-B3A5-C518EDE1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" y="402828"/>
              <a:ext cx="1026672" cy="4029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8C2A0C-FCBA-4C84-99CC-DF2CF3AF53E5}"/>
                </a:ext>
              </a:extLst>
            </p:cNvPr>
            <p:cNvSpPr txBox="1"/>
            <p:nvPr/>
          </p:nvSpPr>
          <p:spPr>
            <a:xfrm>
              <a:off x="1750663" y="484050"/>
              <a:ext cx="263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UIControls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C8E3D0-4FC2-451E-B5FF-C1C9BB45D792}"/>
                </a:ext>
              </a:extLst>
            </p:cNvPr>
            <p:cNvSpPr txBox="1"/>
            <p:nvPr/>
          </p:nvSpPr>
          <p:spPr>
            <a:xfrm>
              <a:off x="1750664" y="365573"/>
              <a:ext cx="176959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SHOUT</a:t>
              </a:r>
              <a:r>
                <a:rPr lang="ko-KR" altLang="en-US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 </a:t>
              </a:r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OUR PASSION TOGETHER</a:t>
              </a:r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Gilroy ExtraBold" panose="00000900000000000000" pitchFamily="50" charset="0"/>
              </a:endParaRPr>
            </a:p>
          </p:txBody>
        </p:sp>
      </p:grp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FE086AB-6B4F-2C4D-AF88-26129C20B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4682" y="365573"/>
            <a:ext cx="949958" cy="3166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0FDCD9-D102-B540-B943-08B2BE910B1C}"/>
              </a:ext>
            </a:extLst>
          </p:cNvPr>
          <p:cNvSpPr/>
          <p:nvPr/>
        </p:nvSpPr>
        <p:spPr>
          <a:xfrm>
            <a:off x="1494032" y="1200594"/>
            <a:ext cx="1909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highlight>
                  <a:srgbClr val="F84F51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마지막 실습</a:t>
            </a:r>
            <a:endParaRPr lang="en-US" altLang="ko-KR" sz="2800" b="1" dirty="0">
              <a:highlight>
                <a:srgbClr val="F84F51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0E80F-1DAE-B94B-9CF6-83D6E08922D3}"/>
              </a:ext>
            </a:extLst>
          </p:cNvPr>
          <p:cNvSpPr txBox="1"/>
          <p:nvPr/>
        </p:nvSpPr>
        <p:spPr>
          <a:xfrm>
            <a:off x="1587005" y="172381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❤️🧡💛💚💙💜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A82903-4995-DD46-BCE7-2760EEF85B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744" y="973950"/>
            <a:ext cx="3035982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D866AD-7975-C845-A902-672D6A799B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00" y="973950"/>
            <a:ext cx="3035982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75FC37-5C9E-4D4C-9360-E9609AE89E96}"/>
              </a:ext>
            </a:extLst>
          </p:cNvPr>
          <p:cNvSpPr txBox="1"/>
          <p:nvPr/>
        </p:nvSpPr>
        <p:spPr>
          <a:xfrm>
            <a:off x="600847" y="2389558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한 번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Done 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누르면 아래 비번 칸</a:t>
            </a:r>
            <a:endParaRPr kumimoji="1"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두 번 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Done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누르면 완료</a:t>
            </a:r>
          </a:p>
        </p:txBody>
      </p:sp>
    </p:spTree>
    <p:extLst>
      <p:ext uri="{BB962C8B-B14F-4D97-AF65-F5344CB8AC3E}">
        <p14:creationId xmlns:p14="http://schemas.microsoft.com/office/powerpoint/2010/main" val="1113788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780054-7E6C-47CE-85B1-02540C8219D0}"/>
              </a:ext>
            </a:extLst>
          </p:cNvPr>
          <p:cNvGrpSpPr/>
          <p:nvPr/>
        </p:nvGrpSpPr>
        <p:grpSpPr>
          <a:xfrm>
            <a:off x="0" y="-2"/>
            <a:ext cx="12192002" cy="6858001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6C664C2-C953-48FC-94BE-F8DB58995E9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49AB25-485E-4AF5-9132-5805F3268E7B}"/>
                </a:ext>
              </a:extLst>
            </p:cNvPr>
            <p:cNvSpPr/>
            <p:nvPr/>
          </p:nvSpPr>
          <p:spPr>
            <a:xfrm>
              <a:off x="186305" y="193040"/>
              <a:ext cx="11819391" cy="647192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68A823-67FF-4FC3-ACF9-A4CE50C4E610}"/>
              </a:ext>
            </a:extLst>
          </p:cNvPr>
          <p:cNvGrpSpPr/>
          <p:nvPr/>
        </p:nvGrpSpPr>
        <p:grpSpPr>
          <a:xfrm>
            <a:off x="807720" y="676452"/>
            <a:ext cx="10576560" cy="5505092"/>
            <a:chOff x="681990" y="630998"/>
            <a:chExt cx="10828020" cy="5635976"/>
          </a:xfrm>
          <a:solidFill>
            <a:schemeClr val="bg1">
              <a:alpha val="24000"/>
            </a:schemeClr>
          </a:solidFill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492AF720-D237-40D4-B721-BD9E6CBDE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1990" y="1786414"/>
              <a:ext cx="10828020" cy="4480560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EC7C4000-5BEB-4BF7-BB92-A233B4CCF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93655"/>
            <a:stretch/>
          </p:blipFill>
          <p:spPr>
            <a:xfrm>
              <a:off x="681990" y="630998"/>
              <a:ext cx="10828020" cy="284298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08BC14-3F87-4429-8CA4-0DA9F9BB0C35}"/>
              </a:ext>
            </a:extLst>
          </p:cNvPr>
          <p:cNvSpPr/>
          <p:nvPr/>
        </p:nvSpPr>
        <p:spPr>
          <a:xfrm>
            <a:off x="2740976" y="2377440"/>
            <a:ext cx="6733618" cy="2458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8C2A0C-FCBA-4C84-99CC-DF2CF3AF53E5}"/>
              </a:ext>
            </a:extLst>
          </p:cNvPr>
          <p:cNvSpPr txBox="1"/>
          <p:nvPr/>
        </p:nvSpPr>
        <p:spPr>
          <a:xfrm>
            <a:off x="2570479" y="2828835"/>
            <a:ext cx="67767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 :)</a:t>
            </a:r>
            <a:endParaRPr lang="ko-KR" altLang="en-US" sz="8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85A0095-DF11-42AB-B76E-CA94752BECCE}"/>
              </a:ext>
            </a:extLst>
          </p:cNvPr>
          <p:cNvGrpSpPr/>
          <p:nvPr/>
        </p:nvGrpSpPr>
        <p:grpSpPr>
          <a:xfrm>
            <a:off x="4793470" y="664954"/>
            <a:ext cx="2330738" cy="689506"/>
            <a:chOff x="4685580" y="446034"/>
            <a:chExt cx="2820840" cy="834494"/>
          </a:xfrm>
        </p:grpSpPr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618B4862-041A-4D20-82B9-D1B46AF42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96056" y="750436"/>
              <a:ext cx="1356048" cy="53009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C8E3D0-4FC2-451E-B5FF-C1C9BB45D792}"/>
                </a:ext>
              </a:extLst>
            </p:cNvPr>
            <p:cNvSpPr txBox="1"/>
            <p:nvPr/>
          </p:nvSpPr>
          <p:spPr>
            <a:xfrm>
              <a:off x="4685580" y="446034"/>
              <a:ext cx="28208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dirty="0">
                  <a:solidFill>
                    <a:schemeClr val="bg1"/>
                  </a:solidFill>
                  <a:latin typeface="Gilroy ExtraBold" panose="00000900000000000000" pitchFamily="50" charset="0"/>
                </a:rPr>
                <a:t>SHOUT</a:t>
              </a:r>
              <a:r>
                <a:rPr lang="ko-KR" altLang="en-US" sz="800" dirty="0">
                  <a:solidFill>
                    <a:schemeClr val="bg1"/>
                  </a:solidFill>
                  <a:latin typeface="Gilroy ExtraBold" panose="00000900000000000000" pitchFamily="50" charset="0"/>
                </a:rPr>
                <a:t> </a:t>
              </a:r>
              <a:r>
                <a:rPr lang="en-US" altLang="ko-KR" sz="800" dirty="0">
                  <a:solidFill>
                    <a:schemeClr val="bg1"/>
                  </a:solidFill>
                  <a:latin typeface="Gilroy ExtraBold" panose="00000900000000000000" pitchFamily="50" charset="0"/>
                </a:rPr>
                <a:t>OUR PASSION TOGETHER</a:t>
              </a:r>
              <a:endParaRPr lang="ko-KR" altLang="en-US" sz="800" dirty="0">
                <a:solidFill>
                  <a:schemeClr val="bg1"/>
                </a:solidFill>
                <a:latin typeface="Gilroy ExtraBold" panose="00000900000000000000" pitchFamily="50" charset="0"/>
              </a:endParaRPr>
            </a:p>
          </p:txBody>
        </p:sp>
      </p:grpSp>
      <p:pic>
        <p:nvPicPr>
          <p:cNvPr id="23" name="그래픽 22">
            <a:extLst>
              <a:ext uri="{FF2B5EF4-FFF2-40B4-BE49-F238E27FC236}">
                <a16:creationId xmlns:a16="http://schemas.microsoft.com/office/drawing/2014/main" id="{8F548B84-492A-46FE-BAAA-A1CB786F3D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1021" y="6141534"/>
            <a:ext cx="949958" cy="31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95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C299084-434A-4099-A399-AB5A9879627A}"/>
              </a:ext>
            </a:extLst>
          </p:cNvPr>
          <p:cNvGrpSpPr/>
          <p:nvPr/>
        </p:nvGrpSpPr>
        <p:grpSpPr>
          <a:xfrm>
            <a:off x="467360" y="365573"/>
            <a:ext cx="3721580" cy="487809"/>
            <a:chOff x="660400" y="365573"/>
            <a:chExt cx="3721580" cy="487809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4B4A448C-2081-4AA8-B3A5-C518EDE1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" y="402828"/>
              <a:ext cx="1026672" cy="4029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8C2A0C-FCBA-4C84-99CC-DF2CF3AF53E5}"/>
                </a:ext>
              </a:extLst>
            </p:cNvPr>
            <p:cNvSpPr txBox="1"/>
            <p:nvPr/>
          </p:nvSpPr>
          <p:spPr>
            <a:xfrm>
              <a:off x="1750663" y="484050"/>
              <a:ext cx="263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UIControls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C8E3D0-4FC2-451E-B5FF-C1C9BB45D792}"/>
                </a:ext>
              </a:extLst>
            </p:cNvPr>
            <p:cNvSpPr txBox="1"/>
            <p:nvPr/>
          </p:nvSpPr>
          <p:spPr>
            <a:xfrm>
              <a:off x="1750664" y="365573"/>
              <a:ext cx="176959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SHOUT</a:t>
              </a:r>
              <a:r>
                <a:rPr lang="ko-KR" altLang="en-US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 </a:t>
              </a:r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OUR PASSION TOGETHER</a:t>
              </a:r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Gilroy ExtraBold" panose="00000900000000000000" pitchFamily="50" charset="0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127F1A-638D-C64D-B646-1DF305B18478}"/>
              </a:ext>
            </a:extLst>
          </p:cNvPr>
          <p:cNvSpPr/>
          <p:nvPr/>
        </p:nvSpPr>
        <p:spPr>
          <a:xfrm>
            <a:off x="6570978" y="1859280"/>
            <a:ext cx="2573021" cy="1061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>
              <a:solidFill>
                <a:srgbClr val="1E2859"/>
              </a:solidFill>
              <a:effectLst/>
              <a:latin typeface="Helvetica" pitchFamily="2" charset="0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FE086AB-6B4F-2C4D-AF88-26129C20B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4682" y="365573"/>
            <a:ext cx="949958" cy="31665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CACFDA-CDC9-E940-9182-753D03EE401E}"/>
              </a:ext>
            </a:extLst>
          </p:cNvPr>
          <p:cNvGrpSpPr/>
          <p:nvPr/>
        </p:nvGrpSpPr>
        <p:grpSpPr>
          <a:xfrm>
            <a:off x="1387508" y="1963047"/>
            <a:ext cx="9416984" cy="3158314"/>
            <a:chOff x="1494032" y="917152"/>
            <a:chExt cx="9416984" cy="315831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D15A803-D926-5D42-9726-E3200B41EDC4}"/>
                </a:ext>
              </a:extLst>
            </p:cNvPr>
            <p:cNvSpPr/>
            <p:nvPr/>
          </p:nvSpPr>
          <p:spPr>
            <a:xfrm>
              <a:off x="1494032" y="917152"/>
              <a:ext cx="15630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Controls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FD0C31-72C0-CB4D-AE02-B83D85314081}"/>
                </a:ext>
              </a:extLst>
            </p:cNvPr>
            <p:cNvSpPr/>
            <p:nvPr/>
          </p:nvSpPr>
          <p:spPr>
            <a:xfrm>
              <a:off x="1544089" y="1719180"/>
              <a:ext cx="9366927" cy="23562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ko-KR" sz="20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Buttons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ko-KR" sz="20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Switches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ko-KR" sz="20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Sliders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ko-KR" sz="20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Segmented Controls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ko-KR" sz="20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Text Fields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3309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C299084-434A-4099-A399-AB5A9879627A}"/>
              </a:ext>
            </a:extLst>
          </p:cNvPr>
          <p:cNvGrpSpPr/>
          <p:nvPr/>
        </p:nvGrpSpPr>
        <p:grpSpPr>
          <a:xfrm>
            <a:off x="467360" y="365573"/>
            <a:ext cx="3721580" cy="487809"/>
            <a:chOff x="660400" y="365573"/>
            <a:chExt cx="3721580" cy="487809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4B4A448C-2081-4AA8-B3A5-C518EDE1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" y="402828"/>
              <a:ext cx="1026672" cy="4029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8C2A0C-FCBA-4C84-99CC-DF2CF3AF53E5}"/>
                </a:ext>
              </a:extLst>
            </p:cNvPr>
            <p:cNvSpPr txBox="1"/>
            <p:nvPr/>
          </p:nvSpPr>
          <p:spPr>
            <a:xfrm>
              <a:off x="1750663" y="484050"/>
              <a:ext cx="263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UIControls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C8E3D0-4FC2-451E-B5FF-C1C9BB45D792}"/>
                </a:ext>
              </a:extLst>
            </p:cNvPr>
            <p:cNvSpPr txBox="1"/>
            <p:nvPr/>
          </p:nvSpPr>
          <p:spPr>
            <a:xfrm>
              <a:off x="1750664" y="365573"/>
              <a:ext cx="176959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SHOUT</a:t>
              </a:r>
              <a:r>
                <a:rPr lang="ko-KR" altLang="en-US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 </a:t>
              </a:r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OUR PASSION TOGETHER</a:t>
              </a:r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Gilroy ExtraBold" panose="00000900000000000000" pitchFamily="50" charset="0"/>
              </a:endParaRPr>
            </a:p>
          </p:txBody>
        </p:sp>
      </p:grp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FE086AB-6B4F-2C4D-AF88-26129C20B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4682" y="365573"/>
            <a:ext cx="949958" cy="31665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D15A803-D926-5D42-9726-E3200B41EDC4}"/>
              </a:ext>
            </a:extLst>
          </p:cNvPr>
          <p:cNvSpPr/>
          <p:nvPr/>
        </p:nvSpPr>
        <p:spPr>
          <a:xfrm>
            <a:off x="1387508" y="1353014"/>
            <a:ext cx="14948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UIControl</a:t>
            </a:r>
            <a:endParaRPr lang="en-US" altLang="ko-KR" sz="24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E0A7A04-0DE1-C449-8513-C235172D9506}"/>
              </a:ext>
            </a:extLst>
          </p:cNvPr>
          <p:cNvGrpSpPr/>
          <p:nvPr/>
        </p:nvGrpSpPr>
        <p:grpSpPr>
          <a:xfrm>
            <a:off x="3206055" y="957767"/>
            <a:ext cx="5779889" cy="5413697"/>
            <a:chOff x="3206055" y="957767"/>
            <a:chExt cx="5779889" cy="5413697"/>
          </a:xfrm>
        </p:grpSpPr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2D5A0C15-B09E-F24F-BE75-9E987DD8D909}"/>
                </a:ext>
              </a:extLst>
            </p:cNvPr>
            <p:cNvSpPr/>
            <p:nvPr/>
          </p:nvSpPr>
          <p:spPr>
            <a:xfrm>
              <a:off x="6096000" y="2155313"/>
              <a:ext cx="1197545" cy="20783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3919"/>
                  </a:lnTo>
                  <a:lnTo>
                    <a:pt x="1197545" y="103919"/>
                  </a:lnTo>
                  <a:lnTo>
                    <a:pt x="1197545" y="207838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자유형 22">
              <a:extLst>
                <a:ext uri="{FF2B5EF4-FFF2-40B4-BE49-F238E27FC236}">
                  <a16:creationId xmlns:a16="http://schemas.microsoft.com/office/drawing/2014/main" id="{4EF424A3-0488-624C-8F6F-374E29A588CE}"/>
                </a:ext>
              </a:extLst>
            </p:cNvPr>
            <p:cNvSpPr/>
            <p:nvPr/>
          </p:nvSpPr>
          <p:spPr>
            <a:xfrm>
              <a:off x="6096000" y="2858005"/>
              <a:ext cx="2395091" cy="20783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3919"/>
                  </a:lnTo>
                  <a:lnTo>
                    <a:pt x="2395091" y="103919"/>
                  </a:lnTo>
                  <a:lnTo>
                    <a:pt x="2395091" y="207838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자유형 23">
              <a:extLst>
                <a:ext uri="{FF2B5EF4-FFF2-40B4-BE49-F238E27FC236}">
                  <a16:creationId xmlns:a16="http://schemas.microsoft.com/office/drawing/2014/main" id="{9F1C4B9E-9D8F-234A-A680-79AE3451DE32}"/>
                </a:ext>
              </a:extLst>
            </p:cNvPr>
            <p:cNvSpPr/>
            <p:nvPr/>
          </p:nvSpPr>
          <p:spPr>
            <a:xfrm>
              <a:off x="6096000" y="2858005"/>
              <a:ext cx="1197545" cy="20783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3919"/>
                  </a:lnTo>
                  <a:lnTo>
                    <a:pt x="1197545" y="103919"/>
                  </a:lnTo>
                  <a:lnTo>
                    <a:pt x="1197545" y="207838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703D9D70-2FEF-F34F-AF00-6C5B721F69DD}"/>
                </a:ext>
              </a:extLst>
            </p:cNvPr>
            <p:cNvSpPr/>
            <p:nvPr/>
          </p:nvSpPr>
          <p:spPr>
            <a:xfrm>
              <a:off x="6096000" y="3560697"/>
              <a:ext cx="455265" cy="240498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404988"/>
                  </a:lnTo>
                  <a:lnTo>
                    <a:pt x="455265" y="2404988"/>
                  </a:lnTo>
                </a:path>
              </a:pathLst>
            </a:custGeom>
            <a:noFill/>
            <a:ln>
              <a:solidFill>
                <a:srgbClr val="F84F51"/>
              </a:solidFill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자유형 25">
              <a:extLst>
                <a:ext uri="{FF2B5EF4-FFF2-40B4-BE49-F238E27FC236}">
                  <a16:creationId xmlns:a16="http://schemas.microsoft.com/office/drawing/2014/main" id="{12100BCB-B9EE-C946-B4D5-869A12785AAB}"/>
                </a:ext>
              </a:extLst>
            </p:cNvPr>
            <p:cNvSpPr/>
            <p:nvPr/>
          </p:nvSpPr>
          <p:spPr>
            <a:xfrm>
              <a:off x="6096000" y="3560697"/>
              <a:ext cx="455265" cy="170229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02296"/>
                  </a:lnTo>
                  <a:lnTo>
                    <a:pt x="455265" y="1702296"/>
                  </a:lnTo>
                </a:path>
              </a:pathLst>
            </a:custGeom>
            <a:noFill/>
            <a:ln>
              <a:solidFill>
                <a:srgbClr val="F84F51"/>
              </a:solidFill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7DD372BF-0B75-3845-AF42-4A8834952755}"/>
                </a:ext>
              </a:extLst>
            </p:cNvPr>
            <p:cNvSpPr/>
            <p:nvPr/>
          </p:nvSpPr>
          <p:spPr>
            <a:xfrm>
              <a:off x="6096000" y="3560697"/>
              <a:ext cx="455265" cy="99960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999604"/>
                  </a:lnTo>
                  <a:lnTo>
                    <a:pt x="455265" y="999604"/>
                  </a:lnTo>
                </a:path>
              </a:pathLst>
            </a:custGeom>
            <a:noFill/>
            <a:ln>
              <a:solidFill>
                <a:srgbClr val="F84F51"/>
              </a:solidFill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314B638D-65A3-C049-8C47-549CF6FAD9B1}"/>
                </a:ext>
              </a:extLst>
            </p:cNvPr>
            <p:cNvSpPr/>
            <p:nvPr/>
          </p:nvSpPr>
          <p:spPr>
            <a:xfrm>
              <a:off x="6096000" y="3560697"/>
              <a:ext cx="455265" cy="29691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96912"/>
                  </a:lnTo>
                  <a:lnTo>
                    <a:pt x="455265" y="296912"/>
                  </a:lnTo>
                </a:path>
              </a:pathLst>
            </a:custGeom>
            <a:noFill/>
            <a:ln>
              <a:solidFill>
                <a:srgbClr val="F84F51"/>
              </a:solidFill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자유형 28">
              <a:extLst>
                <a:ext uri="{FF2B5EF4-FFF2-40B4-BE49-F238E27FC236}">
                  <a16:creationId xmlns:a16="http://schemas.microsoft.com/office/drawing/2014/main" id="{CF9FD8BD-2C2B-AC46-BB9A-673A6539F4CE}"/>
                </a:ext>
              </a:extLst>
            </p:cNvPr>
            <p:cNvSpPr/>
            <p:nvPr/>
          </p:nvSpPr>
          <p:spPr>
            <a:xfrm>
              <a:off x="6050280" y="2858005"/>
              <a:ext cx="91440" cy="20783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207838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자유형 29">
              <a:extLst>
                <a:ext uri="{FF2B5EF4-FFF2-40B4-BE49-F238E27FC236}">
                  <a16:creationId xmlns:a16="http://schemas.microsoft.com/office/drawing/2014/main" id="{F61D8184-6F7B-B34A-94D3-528A0F17110A}"/>
                </a:ext>
              </a:extLst>
            </p:cNvPr>
            <p:cNvSpPr/>
            <p:nvPr/>
          </p:nvSpPr>
          <p:spPr>
            <a:xfrm>
              <a:off x="4898454" y="2858005"/>
              <a:ext cx="1197545" cy="20783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197545" y="0"/>
                  </a:moveTo>
                  <a:lnTo>
                    <a:pt x="1197545" y="103919"/>
                  </a:lnTo>
                  <a:lnTo>
                    <a:pt x="0" y="103919"/>
                  </a:lnTo>
                  <a:lnTo>
                    <a:pt x="0" y="207838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E7C597F8-9A75-394B-B503-7C465A66CB4C}"/>
                </a:ext>
              </a:extLst>
            </p:cNvPr>
            <p:cNvSpPr/>
            <p:nvPr/>
          </p:nvSpPr>
          <p:spPr>
            <a:xfrm>
              <a:off x="3700908" y="2858005"/>
              <a:ext cx="2395091" cy="20783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395091" y="0"/>
                  </a:moveTo>
                  <a:lnTo>
                    <a:pt x="2395091" y="103919"/>
                  </a:lnTo>
                  <a:lnTo>
                    <a:pt x="0" y="103919"/>
                  </a:lnTo>
                  <a:lnTo>
                    <a:pt x="0" y="207838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E65961B1-67D1-374A-A9C7-9109E0D24186}"/>
                </a:ext>
              </a:extLst>
            </p:cNvPr>
            <p:cNvSpPr/>
            <p:nvPr/>
          </p:nvSpPr>
          <p:spPr>
            <a:xfrm>
              <a:off x="6050280" y="2155313"/>
              <a:ext cx="91440" cy="20783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207838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D0FD2B78-1E06-554A-A8A0-9077F3F784B1}"/>
                </a:ext>
              </a:extLst>
            </p:cNvPr>
            <p:cNvSpPr/>
            <p:nvPr/>
          </p:nvSpPr>
          <p:spPr>
            <a:xfrm>
              <a:off x="4898454" y="2155313"/>
              <a:ext cx="1197545" cy="20783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197545" y="0"/>
                  </a:moveTo>
                  <a:lnTo>
                    <a:pt x="1197545" y="103919"/>
                  </a:lnTo>
                  <a:lnTo>
                    <a:pt x="0" y="103919"/>
                  </a:lnTo>
                  <a:lnTo>
                    <a:pt x="0" y="207838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자유형 33">
              <a:extLst>
                <a:ext uri="{FF2B5EF4-FFF2-40B4-BE49-F238E27FC236}">
                  <a16:creationId xmlns:a16="http://schemas.microsoft.com/office/drawing/2014/main" id="{847EE602-7D19-6F43-AB66-079471789FE6}"/>
                </a:ext>
              </a:extLst>
            </p:cNvPr>
            <p:cNvSpPr/>
            <p:nvPr/>
          </p:nvSpPr>
          <p:spPr>
            <a:xfrm>
              <a:off x="6050280" y="1452621"/>
              <a:ext cx="91440" cy="20783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207838"/>
                  </a:lnTo>
                </a:path>
              </a:pathLst>
            </a:custGeom>
            <a:no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6060B3AC-4F4B-3445-941D-8CAABED5E7CB}"/>
                </a:ext>
              </a:extLst>
            </p:cNvPr>
            <p:cNvSpPr/>
            <p:nvPr/>
          </p:nvSpPr>
          <p:spPr>
            <a:xfrm>
              <a:off x="5848573" y="957767"/>
              <a:ext cx="494853" cy="494853"/>
            </a:xfrm>
            <a:prstGeom prst="arc">
              <a:avLst>
                <a:gd name="adj1" fmla="val 13200000"/>
                <a:gd name="adj2" fmla="val 19200000"/>
              </a:avLst>
            </a:prstGeom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호 35">
              <a:extLst>
                <a:ext uri="{FF2B5EF4-FFF2-40B4-BE49-F238E27FC236}">
                  <a16:creationId xmlns:a16="http://schemas.microsoft.com/office/drawing/2014/main" id="{7CDC9292-496A-7548-BE26-762649A3E745}"/>
                </a:ext>
              </a:extLst>
            </p:cNvPr>
            <p:cNvSpPr/>
            <p:nvPr/>
          </p:nvSpPr>
          <p:spPr>
            <a:xfrm>
              <a:off x="5848573" y="957767"/>
              <a:ext cx="494853" cy="494853"/>
            </a:xfrm>
            <a:prstGeom prst="arc">
              <a:avLst>
                <a:gd name="adj1" fmla="val 2400000"/>
                <a:gd name="adj2" fmla="val 8400000"/>
              </a:avLst>
            </a:prstGeom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1A4776C1-4348-054B-ADED-D4FC85E8A782}"/>
                </a:ext>
              </a:extLst>
            </p:cNvPr>
            <p:cNvSpPr/>
            <p:nvPr/>
          </p:nvSpPr>
          <p:spPr>
            <a:xfrm>
              <a:off x="5601146" y="1046841"/>
              <a:ext cx="989707" cy="316706"/>
            </a:xfrm>
            <a:custGeom>
              <a:avLst/>
              <a:gdLst>
                <a:gd name="connsiteX0" fmla="*/ 0 w 989707"/>
                <a:gd name="connsiteY0" fmla="*/ 0 h 316706"/>
                <a:gd name="connsiteX1" fmla="*/ 989707 w 989707"/>
                <a:gd name="connsiteY1" fmla="*/ 0 h 316706"/>
                <a:gd name="connsiteX2" fmla="*/ 989707 w 989707"/>
                <a:gd name="connsiteY2" fmla="*/ 316706 h 316706"/>
                <a:gd name="connsiteX3" fmla="*/ 0 w 989707"/>
                <a:gd name="connsiteY3" fmla="*/ 316706 h 316706"/>
                <a:gd name="connsiteX4" fmla="*/ 0 w 989707"/>
                <a:gd name="connsiteY4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9707" h="316706">
                  <a:moveTo>
                    <a:pt x="0" y="0"/>
                  </a:moveTo>
                  <a:lnTo>
                    <a:pt x="989707" y="0"/>
                  </a:lnTo>
                  <a:lnTo>
                    <a:pt x="989707" y="316706"/>
                  </a:lnTo>
                  <a:lnTo>
                    <a:pt x="0" y="31670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NSObject</a:t>
              </a:r>
              <a:endParaRPr lang="ko-KR" altLang="en-US" sz="1200" kern="12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38" name="호 37">
              <a:extLst>
                <a:ext uri="{FF2B5EF4-FFF2-40B4-BE49-F238E27FC236}">
                  <a16:creationId xmlns:a16="http://schemas.microsoft.com/office/drawing/2014/main" id="{B7655D70-D1AB-E64E-9B60-7F7B1C7A9F6E}"/>
                </a:ext>
              </a:extLst>
            </p:cNvPr>
            <p:cNvSpPr/>
            <p:nvPr/>
          </p:nvSpPr>
          <p:spPr>
            <a:xfrm>
              <a:off x="5848573" y="1660459"/>
              <a:ext cx="494853" cy="494853"/>
            </a:xfrm>
            <a:prstGeom prst="arc">
              <a:avLst>
                <a:gd name="adj1" fmla="val 13200000"/>
                <a:gd name="adj2" fmla="val 19200000"/>
              </a:avLst>
            </a:prstGeom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호 38">
              <a:extLst>
                <a:ext uri="{FF2B5EF4-FFF2-40B4-BE49-F238E27FC236}">
                  <a16:creationId xmlns:a16="http://schemas.microsoft.com/office/drawing/2014/main" id="{85C5BD3F-4A81-7945-B4FC-46556164A7E4}"/>
                </a:ext>
              </a:extLst>
            </p:cNvPr>
            <p:cNvSpPr/>
            <p:nvPr/>
          </p:nvSpPr>
          <p:spPr>
            <a:xfrm>
              <a:off x="5848573" y="1660459"/>
              <a:ext cx="494853" cy="494853"/>
            </a:xfrm>
            <a:prstGeom prst="arc">
              <a:avLst>
                <a:gd name="adj1" fmla="val 2400000"/>
                <a:gd name="adj2" fmla="val 8400000"/>
              </a:avLst>
            </a:prstGeom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자유형 39">
              <a:extLst>
                <a:ext uri="{FF2B5EF4-FFF2-40B4-BE49-F238E27FC236}">
                  <a16:creationId xmlns:a16="http://schemas.microsoft.com/office/drawing/2014/main" id="{B35161FA-609E-1C4F-9367-64B8DB071545}"/>
                </a:ext>
              </a:extLst>
            </p:cNvPr>
            <p:cNvSpPr/>
            <p:nvPr/>
          </p:nvSpPr>
          <p:spPr>
            <a:xfrm>
              <a:off x="5601146" y="1749533"/>
              <a:ext cx="989707" cy="316706"/>
            </a:xfrm>
            <a:custGeom>
              <a:avLst/>
              <a:gdLst>
                <a:gd name="connsiteX0" fmla="*/ 0 w 989707"/>
                <a:gd name="connsiteY0" fmla="*/ 0 h 316706"/>
                <a:gd name="connsiteX1" fmla="*/ 989707 w 989707"/>
                <a:gd name="connsiteY1" fmla="*/ 0 h 316706"/>
                <a:gd name="connsiteX2" fmla="*/ 989707 w 989707"/>
                <a:gd name="connsiteY2" fmla="*/ 316706 h 316706"/>
                <a:gd name="connsiteX3" fmla="*/ 0 w 989707"/>
                <a:gd name="connsiteY3" fmla="*/ 316706 h 316706"/>
                <a:gd name="connsiteX4" fmla="*/ 0 w 989707"/>
                <a:gd name="connsiteY4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9707" h="316706">
                  <a:moveTo>
                    <a:pt x="0" y="0"/>
                  </a:moveTo>
                  <a:lnTo>
                    <a:pt x="989707" y="0"/>
                  </a:lnTo>
                  <a:lnTo>
                    <a:pt x="989707" y="316706"/>
                  </a:lnTo>
                  <a:lnTo>
                    <a:pt x="0" y="31670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UIResponder</a:t>
              </a:r>
              <a:endParaRPr lang="ko-KR" altLang="en-US" sz="1200" kern="12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41" name="호 40">
              <a:extLst>
                <a:ext uri="{FF2B5EF4-FFF2-40B4-BE49-F238E27FC236}">
                  <a16:creationId xmlns:a16="http://schemas.microsoft.com/office/drawing/2014/main" id="{5B12E13A-28CF-7046-B88A-EE556B5AABE3}"/>
                </a:ext>
              </a:extLst>
            </p:cNvPr>
            <p:cNvSpPr/>
            <p:nvPr/>
          </p:nvSpPr>
          <p:spPr>
            <a:xfrm>
              <a:off x="4651027" y="2363151"/>
              <a:ext cx="494853" cy="494853"/>
            </a:xfrm>
            <a:prstGeom prst="arc">
              <a:avLst>
                <a:gd name="adj1" fmla="val 13200000"/>
                <a:gd name="adj2" fmla="val 19200000"/>
              </a:avLst>
            </a:prstGeom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호 41">
              <a:extLst>
                <a:ext uri="{FF2B5EF4-FFF2-40B4-BE49-F238E27FC236}">
                  <a16:creationId xmlns:a16="http://schemas.microsoft.com/office/drawing/2014/main" id="{B8B5D51D-C308-3342-A930-21873EC5370F}"/>
                </a:ext>
              </a:extLst>
            </p:cNvPr>
            <p:cNvSpPr/>
            <p:nvPr/>
          </p:nvSpPr>
          <p:spPr>
            <a:xfrm>
              <a:off x="4651027" y="2363151"/>
              <a:ext cx="494853" cy="494853"/>
            </a:xfrm>
            <a:prstGeom prst="arc">
              <a:avLst>
                <a:gd name="adj1" fmla="val 2400000"/>
                <a:gd name="adj2" fmla="val 8400000"/>
              </a:avLst>
            </a:prstGeom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8265CAC9-0541-5E49-9F8C-D18743103C94}"/>
                </a:ext>
              </a:extLst>
            </p:cNvPr>
            <p:cNvSpPr/>
            <p:nvPr/>
          </p:nvSpPr>
          <p:spPr>
            <a:xfrm>
              <a:off x="4403600" y="2452225"/>
              <a:ext cx="989707" cy="316706"/>
            </a:xfrm>
            <a:custGeom>
              <a:avLst/>
              <a:gdLst>
                <a:gd name="connsiteX0" fmla="*/ 0 w 989707"/>
                <a:gd name="connsiteY0" fmla="*/ 0 h 316706"/>
                <a:gd name="connsiteX1" fmla="*/ 989707 w 989707"/>
                <a:gd name="connsiteY1" fmla="*/ 0 h 316706"/>
                <a:gd name="connsiteX2" fmla="*/ 989707 w 989707"/>
                <a:gd name="connsiteY2" fmla="*/ 316706 h 316706"/>
                <a:gd name="connsiteX3" fmla="*/ 0 w 989707"/>
                <a:gd name="connsiteY3" fmla="*/ 316706 h 316706"/>
                <a:gd name="connsiteX4" fmla="*/ 0 w 989707"/>
                <a:gd name="connsiteY4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9707" h="316706">
                  <a:moveTo>
                    <a:pt x="0" y="0"/>
                  </a:moveTo>
                  <a:lnTo>
                    <a:pt x="989707" y="0"/>
                  </a:lnTo>
                  <a:lnTo>
                    <a:pt x="989707" y="316706"/>
                  </a:lnTo>
                  <a:lnTo>
                    <a:pt x="0" y="31670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UIApplication</a:t>
              </a:r>
              <a:endParaRPr lang="ko-KR" altLang="en-US" sz="1200" kern="12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44" name="호 43">
              <a:extLst>
                <a:ext uri="{FF2B5EF4-FFF2-40B4-BE49-F238E27FC236}">
                  <a16:creationId xmlns:a16="http://schemas.microsoft.com/office/drawing/2014/main" id="{C4584FE8-1BCA-A545-92C6-F6D1672FE5A3}"/>
                </a:ext>
              </a:extLst>
            </p:cNvPr>
            <p:cNvSpPr/>
            <p:nvPr/>
          </p:nvSpPr>
          <p:spPr>
            <a:xfrm>
              <a:off x="5848573" y="2363151"/>
              <a:ext cx="494853" cy="494853"/>
            </a:xfrm>
            <a:prstGeom prst="arc">
              <a:avLst>
                <a:gd name="adj1" fmla="val 13200000"/>
                <a:gd name="adj2" fmla="val 19200000"/>
              </a:avLst>
            </a:prstGeom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호 44">
              <a:extLst>
                <a:ext uri="{FF2B5EF4-FFF2-40B4-BE49-F238E27FC236}">
                  <a16:creationId xmlns:a16="http://schemas.microsoft.com/office/drawing/2014/main" id="{32F73550-8EAD-4A4A-92BE-1C9A5CA2834A}"/>
                </a:ext>
              </a:extLst>
            </p:cNvPr>
            <p:cNvSpPr/>
            <p:nvPr/>
          </p:nvSpPr>
          <p:spPr>
            <a:xfrm>
              <a:off x="5848573" y="2363151"/>
              <a:ext cx="494853" cy="494853"/>
            </a:xfrm>
            <a:prstGeom prst="arc">
              <a:avLst>
                <a:gd name="adj1" fmla="val 2400000"/>
                <a:gd name="adj2" fmla="val 8400000"/>
              </a:avLst>
            </a:prstGeom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B32C7301-0594-D449-971D-16FF97E96663}"/>
                </a:ext>
              </a:extLst>
            </p:cNvPr>
            <p:cNvSpPr/>
            <p:nvPr/>
          </p:nvSpPr>
          <p:spPr>
            <a:xfrm>
              <a:off x="5601146" y="2452225"/>
              <a:ext cx="989707" cy="316706"/>
            </a:xfrm>
            <a:custGeom>
              <a:avLst/>
              <a:gdLst>
                <a:gd name="connsiteX0" fmla="*/ 0 w 989707"/>
                <a:gd name="connsiteY0" fmla="*/ 0 h 316706"/>
                <a:gd name="connsiteX1" fmla="*/ 989707 w 989707"/>
                <a:gd name="connsiteY1" fmla="*/ 0 h 316706"/>
                <a:gd name="connsiteX2" fmla="*/ 989707 w 989707"/>
                <a:gd name="connsiteY2" fmla="*/ 316706 h 316706"/>
                <a:gd name="connsiteX3" fmla="*/ 0 w 989707"/>
                <a:gd name="connsiteY3" fmla="*/ 316706 h 316706"/>
                <a:gd name="connsiteX4" fmla="*/ 0 w 989707"/>
                <a:gd name="connsiteY4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9707" h="316706">
                  <a:moveTo>
                    <a:pt x="0" y="0"/>
                  </a:moveTo>
                  <a:lnTo>
                    <a:pt x="989707" y="0"/>
                  </a:lnTo>
                  <a:lnTo>
                    <a:pt x="989707" y="316706"/>
                  </a:lnTo>
                  <a:lnTo>
                    <a:pt x="0" y="31670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UIView</a:t>
              </a:r>
              <a:endParaRPr lang="ko-KR" altLang="en-US" sz="1200" kern="12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47" name="호 46">
              <a:extLst>
                <a:ext uri="{FF2B5EF4-FFF2-40B4-BE49-F238E27FC236}">
                  <a16:creationId xmlns:a16="http://schemas.microsoft.com/office/drawing/2014/main" id="{16DF04BA-1A7E-8E4E-B611-D6F1945EE109}"/>
                </a:ext>
              </a:extLst>
            </p:cNvPr>
            <p:cNvSpPr/>
            <p:nvPr/>
          </p:nvSpPr>
          <p:spPr>
            <a:xfrm>
              <a:off x="3453482" y="3065843"/>
              <a:ext cx="494853" cy="494853"/>
            </a:xfrm>
            <a:prstGeom prst="arc">
              <a:avLst>
                <a:gd name="adj1" fmla="val 13200000"/>
                <a:gd name="adj2" fmla="val 19200000"/>
              </a:avLst>
            </a:prstGeom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호 47">
              <a:extLst>
                <a:ext uri="{FF2B5EF4-FFF2-40B4-BE49-F238E27FC236}">
                  <a16:creationId xmlns:a16="http://schemas.microsoft.com/office/drawing/2014/main" id="{872CFFE0-7406-5A4C-8AD0-546CC6BE8740}"/>
                </a:ext>
              </a:extLst>
            </p:cNvPr>
            <p:cNvSpPr/>
            <p:nvPr/>
          </p:nvSpPr>
          <p:spPr>
            <a:xfrm>
              <a:off x="3453482" y="3065843"/>
              <a:ext cx="494853" cy="494853"/>
            </a:xfrm>
            <a:prstGeom prst="arc">
              <a:avLst>
                <a:gd name="adj1" fmla="val 2400000"/>
                <a:gd name="adj2" fmla="val 8400000"/>
              </a:avLst>
            </a:prstGeom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E079A2CF-657A-3742-8127-B95FDCE42FCC}"/>
                </a:ext>
              </a:extLst>
            </p:cNvPr>
            <p:cNvSpPr/>
            <p:nvPr/>
          </p:nvSpPr>
          <p:spPr>
            <a:xfrm>
              <a:off x="3206055" y="3154917"/>
              <a:ext cx="989707" cy="316706"/>
            </a:xfrm>
            <a:custGeom>
              <a:avLst/>
              <a:gdLst>
                <a:gd name="connsiteX0" fmla="*/ 0 w 989707"/>
                <a:gd name="connsiteY0" fmla="*/ 0 h 316706"/>
                <a:gd name="connsiteX1" fmla="*/ 989707 w 989707"/>
                <a:gd name="connsiteY1" fmla="*/ 0 h 316706"/>
                <a:gd name="connsiteX2" fmla="*/ 989707 w 989707"/>
                <a:gd name="connsiteY2" fmla="*/ 316706 h 316706"/>
                <a:gd name="connsiteX3" fmla="*/ 0 w 989707"/>
                <a:gd name="connsiteY3" fmla="*/ 316706 h 316706"/>
                <a:gd name="connsiteX4" fmla="*/ 0 w 989707"/>
                <a:gd name="connsiteY4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9707" h="316706">
                  <a:moveTo>
                    <a:pt x="0" y="0"/>
                  </a:moveTo>
                  <a:lnTo>
                    <a:pt x="989707" y="0"/>
                  </a:lnTo>
                  <a:lnTo>
                    <a:pt x="989707" y="316706"/>
                  </a:lnTo>
                  <a:lnTo>
                    <a:pt x="0" y="31670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UIImageView</a:t>
              </a:r>
              <a:endParaRPr lang="ko-KR" altLang="en-US" sz="1200" kern="12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50" name="호 49">
              <a:extLst>
                <a:ext uri="{FF2B5EF4-FFF2-40B4-BE49-F238E27FC236}">
                  <a16:creationId xmlns:a16="http://schemas.microsoft.com/office/drawing/2014/main" id="{FA564A9F-55C1-8F4C-9AB0-327EC6A40198}"/>
                </a:ext>
              </a:extLst>
            </p:cNvPr>
            <p:cNvSpPr/>
            <p:nvPr/>
          </p:nvSpPr>
          <p:spPr>
            <a:xfrm>
              <a:off x="4651027" y="3065843"/>
              <a:ext cx="494853" cy="494853"/>
            </a:xfrm>
            <a:prstGeom prst="arc">
              <a:avLst>
                <a:gd name="adj1" fmla="val 13200000"/>
                <a:gd name="adj2" fmla="val 19200000"/>
              </a:avLst>
            </a:prstGeom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호 50">
              <a:extLst>
                <a:ext uri="{FF2B5EF4-FFF2-40B4-BE49-F238E27FC236}">
                  <a16:creationId xmlns:a16="http://schemas.microsoft.com/office/drawing/2014/main" id="{8758D463-0526-7341-8CDA-D3CFD227840E}"/>
                </a:ext>
              </a:extLst>
            </p:cNvPr>
            <p:cNvSpPr/>
            <p:nvPr/>
          </p:nvSpPr>
          <p:spPr>
            <a:xfrm>
              <a:off x="4651027" y="3065843"/>
              <a:ext cx="494853" cy="494853"/>
            </a:xfrm>
            <a:prstGeom prst="arc">
              <a:avLst>
                <a:gd name="adj1" fmla="val 2400000"/>
                <a:gd name="adj2" fmla="val 8400000"/>
              </a:avLst>
            </a:prstGeom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자유형 51">
              <a:extLst>
                <a:ext uri="{FF2B5EF4-FFF2-40B4-BE49-F238E27FC236}">
                  <a16:creationId xmlns:a16="http://schemas.microsoft.com/office/drawing/2014/main" id="{EFBD6F1C-8810-E24D-A0B7-F9BA07279813}"/>
                </a:ext>
              </a:extLst>
            </p:cNvPr>
            <p:cNvSpPr/>
            <p:nvPr/>
          </p:nvSpPr>
          <p:spPr>
            <a:xfrm>
              <a:off x="4403600" y="3154917"/>
              <a:ext cx="989707" cy="316706"/>
            </a:xfrm>
            <a:custGeom>
              <a:avLst/>
              <a:gdLst>
                <a:gd name="connsiteX0" fmla="*/ 0 w 989707"/>
                <a:gd name="connsiteY0" fmla="*/ 0 h 316706"/>
                <a:gd name="connsiteX1" fmla="*/ 989707 w 989707"/>
                <a:gd name="connsiteY1" fmla="*/ 0 h 316706"/>
                <a:gd name="connsiteX2" fmla="*/ 989707 w 989707"/>
                <a:gd name="connsiteY2" fmla="*/ 316706 h 316706"/>
                <a:gd name="connsiteX3" fmla="*/ 0 w 989707"/>
                <a:gd name="connsiteY3" fmla="*/ 316706 h 316706"/>
                <a:gd name="connsiteX4" fmla="*/ 0 w 989707"/>
                <a:gd name="connsiteY4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9707" h="316706">
                  <a:moveTo>
                    <a:pt x="0" y="0"/>
                  </a:moveTo>
                  <a:lnTo>
                    <a:pt x="989707" y="0"/>
                  </a:lnTo>
                  <a:lnTo>
                    <a:pt x="989707" y="316706"/>
                  </a:lnTo>
                  <a:lnTo>
                    <a:pt x="0" y="31670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UILabel</a:t>
              </a:r>
              <a:endParaRPr lang="ko-KR" altLang="en-US" sz="1200" kern="12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53" name="호 52">
              <a:extLst>
                <a:ext uri="{FF2B5EF4-FFF2-40B4-BE49-F238E27FC236}">
                  <a16:creationId xmlns:a16="http://schemas.microsoft.com/office/drawing/2014/main" id="{6F43D860-F548-4142-8943-3CFD2035CFF2}"/>
                </a:ext>
              </a:extLst>
            </p:cNvPr>
            <p:cNvSpPr/>
            <p:nvPr/>
          </p:nvSpPr>
          <p:spPr>
            <a:xfrm>
              <a:off x="5848573" y="3065843"/>
              <a:ext cx="494853" cy="494853"/>
            </a:xfrm>
            <a:prstGeom prst="arc">
              <a:avLst>
                <a:gd name="adj1" fmla="val 13200000"/>
                <a:gd name="adj2" fmla="val 19200000"/>
              </a:avLst>
            </a:prstGeom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호 53">
              <a:extLst>
                <a:ext uri="{FF2B5EF4-FFF2-40B4-BE49-F238E27FC236}">
                  <a16:creationId xmlns:a16="http://schemas.microsoft.com/office/drawing/2014/main" id="{19A4962B-FDED-7241-B22E-23EBFFB517A9}"/>
                </a:ext>
              </a:extLst>
            </p:cNvPr>
            <p:cNvSpPr/>
            <p:nvPr/>
          </p:nvSpPr>
          <p:spPr>
            <a:xfrm>
              <a:off x="5848573" y="3065843"/>
              <a:ext cx="494853" cy="494853"/>
            </a:xfrm>
            <a:prstGeom prst="arc">
              <a:avLst>
                <a:gd name="adj1" fmla="val 2400000"/>
                <a:gd name="adj2" fmla="val 8400000"/>
              </a:avLst>
            </a:prstGeom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82E513BE-128B-194E-82C1-E5B47E7D242E}"/>
                </a:ext>
              </a:extLst>
            </p:cNvPr>
            <p:cNvSpPr/>
            <p:nvPr/>
          </p:nvSpPr>
          <p:spPr>
            <a:xfrm>
              <a:off x="5601146" y="3154917"/>
              <a:ext cx="989707" cy="316706"/>
            </a:xfrm>
            <a:custGeom>
              <a:avLst/>
              <a:gdLst>
                <a:gd name="connsiteX0" fmla="*/ 0 w 989707"/>
                <a:gd name="connsiteY0" fmla="*/ 0 h 316706"/>
                <a:gd name="connsiteX1" fmla="*/ 989707 w 989707"/>
                <a:gd name="connsiteY1" fmla="*/ 0 h 316706"/>
                <a:gd name="connsiteX2" fmla="*/ 989707 w 989707"/>
                <a:gd name="connsiteY2" fmla="*/ 316706 h 316706"/>
                <a:gd name="connsiteX3" fmla="*/ 0 w 989707"/>
                <a:gd name="connsiteY3" fmla="*/ 316706 h 316706"/>
                <a:gd name="connsiteX4" fmla="*/ 0 w 989707"/>
                <a:gd name="connsiteY4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9707" h="316706">
                  <a:moveTo>
                    <a:pt x="0" y="0"/>
                  </a:moveTo>
                  <a:lnTo>
                    <a:pt x="989707" y="0"/>
                  </a:lnTo>
                  <a:lnTo>
                    <a:pt x="989707" y="316706"/>
                  </a:lnTo>
                  <a:lnTo>
                    <a:pt x="0" y="31670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UIControl</a:t>
              </a:r>
              <a:endParaRPr lang="ko-KR" altLang="en-US" sz="1200" kern="12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56" name="호 55">
              <a:extLst>
                <a:ext uri="{FF2B5EF4-FFF2-40B4-BE49-F238E27FC236}">
                  <a16:creationId xmlns:a16="http://schemas.microsoft.com/office/drawing/2014/main" id="{B7F3C014-065D-A446-9EC2-2A26E69DBF53}"/>
                </a:ext>
              </a:extLst>
            </p:cNvPr>
            <p:cNvSpPr/>
            <p:nvPr/>
          </p:nvSpPr>
          <p:spPr>
            <a:xfrm>
              <a:off x="6491882" y="3768535"/>
              <a:ext cx="494853" cy="494853"/>
            </a:xfrm>
            <a:prstGeom prst="arc">
              <a:avLst>
                <a:gd name="adj1" fmla="val 13200000"/>
                <a:gd name="adj2" fmla="val 19200000"/>
              </a:avLst>
            </a:prstGeom>
            <a:ln>
              <a:solidFill>
                <a:srgbClr val="F84F51"/>
              </a:solidFill>
            </a:ln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7" name="호 56">
              <a:extLst>
                <a:ext uri="{FF2B5EF4-FFF2-40B4-BE49-F238E27FC236}">
                  <a16:creationId xmlns:a16="http://schemas.microsoft.com/office/drawing/2014/main" id="{C84443FD-D8D1-4D47-8DBB-FDB5BEE48619}"/>
                </a:ext>
              </a:extLst>
            </p:cNvPr>
            <p:cNvSpPr/>
            <p:nvPr/>
          </p:nvSpPr>
          <p:spPr>
            <a:xfrm>
              <a:off x="6491882" y="3768535"/>
              <a:ext cx="494853" cy="494853"/>
            </a:xfrm>
            <a:prstGeom prst="arc">
              <a:avLst>
                <a:gd name="adj1" fmla="val 2400000"/>
                <a:gd name="adj2" fmla="val 8400000"/>
              </a:avLst>
            </a:prstGeom>
            <a:ln>
              <a:solidFill>
                <a:srgbClr val="F84F51"/>
              </a:solidFill>
            </a:ln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8" name="자유형 57">
              <a:extLst>
                <a:ext uri="{FF2B5EF4-FFF2-40B4-BE49-F238E27FC236}">
                  <a16:creationId xmlns:a16="http://schemas.microsoft.com/office/drawing/2014/main" id="{11E52DFB-6908-114E-8A79-408A35C66FFD}"/>
                </a:ext>
              </a:extLst>
            </p:cNvPr>
            <p:cNvSpPr/>
            <p:nvPr/>
          </p:nvSpPr>
          <p:spPr>
            <a:xfrm>
              <a:off x="6244456" y="3857609"/>
              <a:ext cx="989707" cy="316706"/>
            </a:xfrm>
            <a:custGeom>
              <a:avLst/>
              <a:gdLst>
                <a:gd name="connsiteX0" fmla="*/ 0 w 989707"/>
                <a:gd name="connsiteY0" fmla="*/ 0 h 316706"/>
                <a:gd name="connsiteX1" fmla="*/ 989707 w 989707"/>
                <a:gd name="connsiteY1" fmla="*/ 0 h 316706"/>
                <a:gd name="connsiteX2" fmla="*/ 989707 w 989707"/>
                <a:gd name="connsiteY2" fmla="*/ 316706 h 316706"/>
                <a:gd name="connsiteX3" fmla="*/ 0 w 989707"/>
                <a:gd name="connsiteY3" fmla="*/ 316706 h 316706"/>
                <a:gd name="connsiteX4" fmla="*/ 0 w 989707"/>
                <a:gd name="connsiteY4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9707" h="316706">
                  <a:moveTo>
                    <a:pt x="0" y="0"/>
                  </a:moveTo>
                  <a:lnTo>
                    <a:pt x="989707" y="0"/>
                  </a:lnTo>
                  <a:lnTo>
                    <a:pt x="989707" y="316706"/>
                  </a:lnTo>
                  <a:lnTo>
                    <a:pt x="0" y="31670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UIButton</a:t>
              </a:r>
              <a:endParaRPr lang="ko-KR" altLang="en-US" sz="1200" kern="12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59" name="호 58">
              <a:extLst>
                <a:ext uri="{FF2B5EF4-FFF2-40B4-BE49-F238E27FC236}">
                  <a16:creationId xmlns:a16="http://schemas.microsoft.com/office/drawing/2014/main" id="{F7C8E5A4-D47E-DF43-8391-5E255C7B75F1}"/>
                </a:ext>
              </a:extLst>
            </p:cNvPr>
            <p:cNvSpPr/>
            <p:nvPr/>
          </p:nvSpPr>
          <p:spPr>
            <a:xfrm>
              <a:off x="6491882" y="4471227"/>
              <a:ext cx="494853" cy="494853"/>
            </a:xfrm>
            <a:prstGeom prst="arc">
              <a:avLst>
                <a:gd name="adj1" fmla="val 13200000"/>
                <a:gd name="adj2" fmla="val 19200000"/>
              </a:avLst>
            </a:prstGeom>
            <a:ln>
              <a:solidFill>
                <a:srgbClr val="F84F51"/>
              </a:solidFill>
            </a:ln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0" name="호 59">
              <a:extLst>
                <a:ext uri="{FF2B5EF4-FFF2-40B4-BE49-F238E27FC236}">
                  <a16:creationId xmlns:a16="http://schemas.microsoft.com/office/drawing/2014/main" id="{14BF6DDE-8CED-544B-9BAB-97502D0DAB32}"/>
                </a:ext>
              </a:extLst>
            </p:cNvPr>
            <p:cNvSpPr/>
            <p:nvPr/>
          </p:nvSpPr>
          <p:spPr>
            <a:xfrm>
              <a:off x="6491882" y="4471227"/>
              <a:ext cx="494853" cy="494853"/>
            </a:xfrm>
            <a:prstGeom prst="arc">
              <a:avLst>
                <a:gd name="adj1" fmla="val 2400000"/>
                <a:gd name="adj2" fmla="val 8400000"/>
              </a:avLst>
            </a:prstGeom>
            <a:ln>
              <a:solidFill>
                <a:srgbClr val="F84F51"/>
              </a:solidFill>
            </a:ln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1" name="자유형 60">
              <a:extLst>
                <a:ext uri="{FF2B5EF4-FFF2-40B4-BE49-F238E27FC236}">
                  <a16:creationId xmlns:a16="http://schemas.microsoft.com/office/drawing/2014/main" id="{640D670E-1DEF-9648-97AA-6999B84B279B}"/>
                </a:ext>
              </a:extLst>
            </p:cNvPr>
            <p:cNvSpPr/>
            <p:nvPr/>
          </p:nvSpPr>
          <p:spPr>
            <a:xfrm>
              <a:off x="6244456" y="4560301"/>
              <a:ext cx="989707" cy="316706"/>
            </a:xfrm>
            <a:custGeom>
              <a:avLst/>
              <a:gdLst>
                <a:gd name="connsiteX0" fmla="*/ 0 w 989707"/>
                <a:gd name="connsiteY0" fmla="*/ 0 h 316706"/>
                <a:gd name="connsiteX1" fmla="*/ 989707 w 989707"/>
                <a:gd name="connsiteY1" fmla="*/ 0 h 316706"/>
                <a:gd name="connsiteX2" fmla="*/ 989707 w 989707"/>
                <a:gd name="connsiteY2" fmla="*/ 316706 h 316706"/>
                <a:gd name="connsiteX3" fmla="*/ 0 w 989707"/>
                <a:gd name="connsiteY3" fmla="*/ 316706 h 316706"/>
                <a:gd name="connsiteX4" fmla="*/ 0 w 989707"/>
                <a:gd name="connsiteY4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9707" h="316706">
                  <a:moveTo>
                    <a:pt x="0" y="0"/>
                  </a:moveTo>
                  <a:lnTo>
                    <a:pt x="989707" y="0"/>
                  </a:lnTo>
                  <a:lnTo>
                    <a:pt x="989707" y="316706"/>
                  </a:lnTo>
                  <a:lnTo>
                    <a:pt x="0" y="31670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UISlider</a:t>
              </a:r>
              <a:endParaRPr lang="ko-KR" altLang="en-US" sz="1200" kern="12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62" name="호 61">
              <a:extLst>
                <a:ext uri="{FF2B5EF4-FFF2-40B4-BE49-F238E27FC236}">
                  <a16:creationId xmlns:a16="http://schemas.microsoft.com/office/drawing/2014/main" id="{2EBA0284-2F6A-DA4C-8CE2-2874A78E81D3}"/>
                </a:ext>
              </a:extLst>
            </p:cNvPr>
            <p:cNvSpPr/>
            <p:nvPr/>
          </p:nvSpPr>
          <p:spPr>
            <a:xfrm>
              <a:off x="6491882" y="5173919"/>
              <a:ext cx="494853" cy="494853"/>
            </a:xfrm>
            <a:prstGeom prst="arc">
              <a:avLst>
                <a:gd name="adj1" fmla="val 13200000"/>
                <a:gd name="adj2" fmla="val 19200000"/>
              </a:avLst>
            </a:prstGeom>
            <a:ln>
              <a:solidFill>
                <a:srgbClr val="F84F51"/>
              </a:solidFill>
            </a:ln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3" name="호 62">
              <a:extLst>
                <a:ext uri="{FF2B5EF4-FFF2-40B4-BE49-F238E27FC236}">
                  <a16:creationId xmlns:a16="http://schemas.microsoft.com/office/drawing/2014/main" id="{78650F34-77F4-0748-85A9-E133C19CAF62}"/>
                </a:ext>
              </a:extLst>
            </p:cNvPr>
            <p:cNvSpPr/>
            <p:nvPr/>
          </p:nvSpPr>
          <p:spPr>
            <a:xfrm>
              <a:off x="6491882" y="5173919"/>
              <a:ext cx="494853" cy="494853"/>
            </a:xfrm>
            <a:prstGeom prst="arc">
              <a:avLst>
                <a:gd name="adj1" fmla="val 2400000"/>
                <a:gd name="adj2" fmla="val 8400000"/>
              </a:avLst>
            </a:prstGeom>
            <a:ln>
              <a:solidFill>
                <a:srgbClr val="F84F51"/>
              </a:solidFill>
            </a:ln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4" name="자유형 63">
              <a:extLst>
                <a:ext uri="{FF2B5EF4-FFF2-40B4-BE49-F238E27FC236}">
                  <a16:creationId xmlns:a16="http://schemas.microsoft.com/office/drawing/2014/main" id="{F6746807-BF90-794A-976E-A8E1341D42B0}"/>
                </a:ext>
              </a:extLst>
            </p:cNvPr>
            <p:cNvSpPr/>
            <p:nvPr/>
          </p:nvSpPr>
          <p:spPr>
            <a:xfrm>
              <a:off x="6244456" y="5262993"/>
              <a:ext cx="989707" cy="316706"/>
            </a:xfrm>
            <a:custGeom>
              <a:avLst/>
              <a:gdLst>
                <a:gd name="connsiteX0" fmla="*/ 0 w 989707"/>
                <a:gd name="connsiteY0" fmla="*/ 0 h 316706"/>
                <a:gd name="connsiteX1" fmla="*/ 989707 w 989707"/>
                <a:gd name="connsiteY1" fmla="*/ 0 h 316706"/>
                <a:gd name="connsiteX2" fmla="*/ 989707 w 989707"/>
                <a:gd name="connsiteY2" fmla="*/ 316706 h 316706"/>
                <a:gd name="connsiteX3" fmla="*/ 0 w 989707"/>
                <a:gd name="connsiteY3" fmla="*/ 316706 h 316706"/>
                <a:gd name="connsiteX4" fmla="*/ 0 w 989707"/>
                <a:gd name="connsiteY4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9707" h="316706">
                  <a:moveTo>
                    <a:pt x="0" y="0"/>
                  </a:moveTo>
                  <a:lnTo>
                    <a:pt x="989707" y="0"/>
                  </a:lnTo>
                  <a:lnTo>
                    <a:pt x="989707" y="316706"/>
                  </a:lnTo>
                  <a:lnTo>
                    <a:pt x="0" y="31670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UISwitch</a:t>
              </a:r>
              <a:endParaRPr lang="ko-KR" altLang="en-US" sz="1200" kern="12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65" name="호 64">
              <a:extLst>
                <a:ext uri="{FF2B5EF4-FFF2-40B4-BE49-F238E27FC236}">
                  <a16:creationId xmlns:a16="http://schemas.microsoft.com/office/drawing/2014/main" id="{E0E48CF8-B2C2-A748-A0CF-1067DDAAA0FC}"/>
                </a:ext>
              </a:extLst>
            </p:cNvPr>
            <p:cNvSpPr/>
            <p:nvPr/>
          </p:nvSpPr>
          <p:spPr>
            <a:xfrm>
              <a:off x="6491882" y="5876611"/>
              <a:ext cx="494853" cy="494853"/>
            </a:xfrm>
            <a:prstGeom prst="arc">
              <a:avLst>
                <a:gd name="adj1" fmla="val 13200000"/>
                <a:gd name="adj2" fmla="val 19200000"/>
              </a:avLst>
            </a:prstGeom>
            <a:ln>
              <a:solidFill>
                <a:srgbClr val="F84F51"/>
              </a:solidFill>
            </a:ln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6" name="호 65">
              <a:extLst>
                <a:ext uri="{FF2B5EF4-FFF2-40B4-BE49-F238E27FC236}">
                  <a16:creationId xmlns:a16="http://schemas.microsoft.com/office/drawing/2014/main" id="{34549AAB-0D77-9B4F-BDEB-8A8EF9C6E2D8}"/>
                </a:ext>
              </a:extLst>
            </p:cNvPr>
            <p:cNvSpPr/>
            <p:nvPr/>
          </p:nvSpPr>
          <p:spPr>
            <a:xfrm>
              <a:off x="6491882" y="5876611"/>
              <a:ext cx="494853" cy="494853"/>
            </a:xfrm>
            <a:prstGeom prst="arc">
              <a:avLst>
                <a:gd name="adj1" fmla="val 2400000"/>
                <a:gd name="adj2" fmla="val 8400000"/>
              </a:avLst>
            </a:prstGeom>
            <a:ln>
              <a:solidFill>
                <a:srgbClr val="F84F51"/>
              </a:solidFill>
            </a:ln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7" name="자유형 66">
              <a:extLst>
                <a:ext uri="{FF2B5EF4-FFF2-40B4-BE49-F238E27FC236}">
                  <a16:creationId xmlns:a16="http://schemas.microsoft.com/office/drawing/2014/main" id="{29C433E6-C61B-9746-BBAB-DC51769BF934}"/>
                </a:ext>
              </a:extLst>
            </p:cNvPr>
            <p:cNvSpPr/>
            <p:nvPr/>
          </p:nvSpPr>
          <p:spPr>
            <a:xfrm>
              <a:off x="6244456" y="5965685"/>
              <a:ext cx="989707" cy="316706"/>
            </a:xfrm>
            <a:custGeom>
              <a:avLst/>
              <a:gdLst>
                <a:gd name="connsiteX0" fmla="*/ 0 w 989707"/>
                <a:gd name="connsiteY0" fmla="*/ 0 h 316706"/>
                <a:gd name="connsiteX1" fmla="*/ 989707 w 989707"/>
                <a:gd name="connsiteY1" fmla="*/ 0 h 316706"/>
                <a:gd name="connsiteX2" fmla="*/ 989707 w 989707"/>
                <a:gd name="connsiteY2" fmla="*/ 316706 h 316706"/>
                <a:gd name="connsiteX3" fmla="*/ 0 w 989707"/>
                <a:gd name="connsiteY3" fmla="*/ 316706 h 316706"/>
                <a:gd name="connsiteX4" fmla="*/ 0 w 989707"/>
                <a:gd name="connsiteY4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9707" h="316706">
                  <a:moveTo>
                    <a:pt x="0" y="0"/>
                  </a:moveTo>
                  <a:lnTo>
                    <a:pt x="989707" y="0"/>
                  </a:lnTo>
                  <a:lnTo>
                    <a:pt x="989707" y="316706"/>
                  </a:lnTo>
                  <a:lnTo>
                    <a:pt x="0" y="31670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UITextField</a:t>
              </a:r>
              <a:endParaRPr lang="ko-KR" altLang="en-US" sz="1200" kern="12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68" name="호 67">
              <a:extLst>
                <a:ext uri="{FF2B5EF4-FFF2-40B4-BE49-F238E27FC236}">
                  <a16:creationId xmlns:a16="http://schemas.microsoft.com/office/drawing/2014/main" id="{BF23C927-9E8E-E943-B9B8-964B8CE618B4}"/>
                </a:ext>
              </a:extLst>
            </p:cNvPr>
            <p:cNvSpPr/>
            <p:nvPr/>
          </p:nvSpPr>
          <p:spPr>
            <a:xfrm>
              <a:off x="7046118" y="3065843"/>
              <a:ext cx="494853" cy="494853"/>
            </a:xfrm>
            <a:prstGeom prst="arc">
              <a:avLst>
                <a:gd name="adj1" fmla="val 13200000"/>
                <a:gd name="adj2" fmla="val 19200000"/>
              </a:avLst>
            </a:prstGeom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9" name="호 68">
              <a:extLst>
                <a:ext uri="{FF2B5EF4-FFF2-40B4-BE49-F238E27FC236}">
                  <a16:creationId xmlns:a16="http://schemas.microsoft.com/office/drawing/2014/main" id="{E9B7CE84-D6AF-8F4C-B8D0-9F27D29D6876}"/>
                </a:ext>
              </a:extLst>
            </p:cNvPr>
            <p:cNvSpPr/>
            <p:nvPr/>
          </p:nvSpPr>
          <p:spPr>
            <a:xfrm>
              <a:off x="7046118" y="3065843"/>
              <a:ext cx="494853" cy="494853"/>
            </a:xfrm>
            <a:prstGeom prst="arc">
              <a:avLst>
                <a:gd name="adj1" fmla="val 2400000"/>
                <a:gd name="adj2" fmla="val 8400000"/>
              </a:avLst>
            </a:prstGeom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0" name="자유형 69">
              <a:extLst>
                <a:ext uri="{FF2B5EF4-FFF2-40B4-BE49-F238E27FC236}">
                  <a16:creationId xmlns:a16="http://schemas.microsoft.com/office/drawing/2014/main" id="{2CE811CE-CCE7-6E44-9325-D545D373687D}"/>
                </a:ext>
              </a:extLst>
            </p:cNvPr>
            <p:cNvSpPr/>
            <p:nvPr/>
          </p:nvSpPr>
          <p:spPr>
            <a:xfrm>
              <a:off x="6798691" y="3154917"/>
              <a:ext cx="989707" cy="316706"/>
            </a:xfrm>
            <a:custGeom>
              <a:avLst/>
              <a:gdLst>
                <a:gd name="connsiteX0" fmla="*/ 0 w 989707"/>
                <a:gd name="connsiteY0" fmla="*/ 0 h 316706"/>
                <a:gd name="connsiteX1" fmla="*/ 989707 w 989707"/>
                <a:gd name="connsiteY1" fmla="*/ 0 h 316706"/>
                <a:gd name="connsiteX2" fmla="*/ 989707 w 989707"/>
                <a:gd name="connsiteY2" fmla="*/ 316706 h 316706"/>
                <a:gd name="connsiteX3" fmla="*/ 0 w 989707"/>
                <a:gd name="connsiteY3" fmla="*/ 316706 h 316706"/>
                <a:gd name="connsiteX4" fmla="*/ 0 w 989707"/>
                <a:gd name="connsiteY4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9707" h="316706">
                  <a:moveTo>
                    <a:pt x="0" y="0"/>
                  </a:moveTo>
                  <a:lnTo>
                    <a:pt x="989707" y="0"/>
                  </a:lnTo>
                  <a:lnTo>
                    <a:pt x="989707" y="316706"/>
                  </a:lnTo>
                  <a:lnTo>
                    <a:pt x="0" y="31670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UIWindow</a:t>
              </a:r>
              <a:endParaRPr lang="ko-KR" altLang="en-US" sz="1200" kern="12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71" name="호 70">
              <a:extLst>
                <a:ext uri="{FF2B5EF4-FFF2-40B4-BE49-F238E27FC236}">
                  <a16:creationId xmlns:a16="http://schemas.microsoft.com/office/drawing/2014/main" id="{E6264BC8-C8FE-834A-8F69-D25404B24278}"/>
                </a:ext>
              </a:extLst>
            </p:cNvPr>
            <p:cNvSpPr/>
            <p:nvPr/>
          </p:nvSpPr>
          <p:spPr>
            <a:xfrm>
              <a:off x="8243664" y="3065843"/>
              <a:ext cx="494853" cy="494853"/>
            </a:xfrm>
            <a:prstGeom prst="arc">
              <a:avLst>
                <a:gd name="adj1" fmla="val 13200000"/>
                <a:gd name="adj2" fmla="val 19200000"/>
              </a:avLst>
            </a:prstGeom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2" name="호 71">
              <a:extLst>
                <a:ext uri="{FF2B5EF4-FFF2-40B4-BE49-F238E27FC236}">
                  <a16:creationId xmlns:a16="http://schemas.microsoft.com/office/drawing/2014/main" id="{AF5180BD-8A33-BD49-AB64-CABE0C6F8E52}"/>
                </a:ext>
              </a:extLst>
            </p:cNvPr>
            <p:cNvSpPr/>
            <p:nvPr/>
          </p:nvSpPr>
          <p:spPr>
            <a:xfrm>
              <a:off x="8243664" y="3065843"/>
              <a:ext cx="494853" cy="494853"/>
            </a:xfrm>
            <a:prstGeom prst="arc">
              <a:avLst>
                <a:gd name="adj1" fmla="val 2400000"/>
                <a:gd name="adj2" fmla="val 8400000"/>
              </a:avLst>
            </a:prstGeom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3" name="자유형 72">
              <a:extLst>
                <a:ext uri="{FF2B5EF4-FFF2-40B4-BE49-F238E27FC236}">
                  <a16:creationId xmlns:a16="http://schemas.microsoft.com/office/drawing/2014/main" id="{00CF020C-3629-5847-A997-E0BA51AB79DA}"/>
                </a:ext>
              </a:extLst>
            </p:cNvPr>
            <p:cNvSpPr/>
            <p:nvPr/>
          </p:nvSpPr>
          <p:spPr>
            <a:xfrm>
              <a:off x="7996237" y="3154917"/>
              <a:ext cx="989707" cy="316706"/>
            </a:xfrm>
            <a:custGeom>
              <a:avLst/>
              <a:gdLst>
                <a:gd name="connsiteX0" fmla="*/ 0 w 989707"/>
                <a:gd name="connsiteY0" fmla="*/ 0 h 316706"/>
                <a:gd name="connsiteX1" fmla="*/ 989707 w 989707"/>
                <a:gd name="connsiteY1" fmla="*/ 0 h 316706"/>
                <a:gd name="connsiteX2" fmla="*/ 989707 w 989707"/>
                <a:gd name="connsiteY2" fmla="*/ 316706 h 316706"/>
                <a:gd name="connsiteX3" fmla="*/ 0 w 989707"/>
                <a:gd name="connsiteY3" fmla="*/ 316706 h 316706"/>
                <a:gd name="connsiteX4" fmla="*/ 0 w 989707"/>
                <a:gd name="connsiteY4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9707" h="316706">
                  <a:moveTo>
                    <a:pt x="0" y="0"/>
                  </a:moveTo>
                  <a:lnTo>
                    <a:pt x="989707" y="0"/>
                  </a:lnTo>
                  <a:lnTo>
                    <a:pt x="989707" y="316706"/>
                  </a:lnTo>
                  <a:lnTo>
                    <a:pt x="0" y="31670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UIScrollView</a:t>
              </a:r>
              <a:endParaRPr lang="ko-KR" altLang="en-US" sz="1200" kern="12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74" name="호 73">
              <a:extLst>
                <a:ext uri="{FF2B5EF4-FFF2-40B4-BE49-F238E27FC236}">
                  <a16:creationId xmlns:a16="http://schemas.microsoft.com/office/drawing/2014/main" id="{465589B3-4BD1-D64F-B0C5-94DC46148CDA}"/>
                </a:ext>
              </a:extLst>
            </p:cNvPr>
            <p:cNvSpPr/>
            <p:nvPr/>
          </p:nvSpPr>
          <p:spPr>
            <a:xfrm>
              <a:off x="7046118" y="2363151"/>
              <a:ext cx="494853" cy="494853"/>
            </a:xfrm>
            <a:prstGeom prst="arc">
              <a:avLst>
                <a:gd name="adj1" fmla="val 13200000"/>
                <a:gd name="adj2" fmla="val 19200000"/>
              </a:avLst>
            </a:prstGeom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5" name="호 74">
              <a:extLst>
                <a:ext uri="{FF2B5EF4-FFF2-40B4-BE49-F238E27FC236}">
                  <a16:creationId xmlns:a16="http://schemas.microsoft.com/office/drawing/2014/main" id="{FF40128E-ED6E-544D-A57F-94EBED51A3FB}"/>
                </a:ext>
              </a:extLst>
            </p:cNvPr>
            <p:cNvSpPr/>
            <p:nvPr/>
          </p:nvSpPr>
          <p:spPr>
            <a:xfrm>
              <a:off x="7046118" y="2363151"/>
              <a:ext cx="494853" cy="494853"/>
            </a:xfrm>
            <a:prstGeom prst="arc">
              <a:avLst>
                <a:gd name="adj1" fmla="val 2400000"/>
                <a:gd name="adj2" fmla="val 8400000"/>
              </a:avLst>
            </a:prstGeom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6" name="자유형 75">
              <a:extLst>
                <a:ext uri="{FF2B5EF4-FFF2-40B4-BE49-F238E27FC236}">
                  <a16:creationId xmlns:a16="http://schemas.microsoft.com/office/drawing/2014/main" id="{B5BB2A56-82B8-8D40-887A-D9B717B1A3E0}"/>
                </a:ext>
              </a:extLst>
            </p:cNvPr>
            <p:cNvSpPr/>
            <p:nvPr/>
          </p:nvSpPr>
          <p:spPr>
            <a:xfrm>
              <a:off x="6590852" y="2452225"/>
              <a:ext cx="1405386" cy="316706"/>
            </a:xfrm>
            <a:custGeom>
              <a:avLst/>
              <a:gdLst>
                <a:gd name="connsiteX0" fmla="*/ 0 w 989707"/>
                <a:gd name="connsiteY0" fmla="*/ 0 h 316706"/>
                <a:gd name="connsiteX1" fmla="*/ 989707 w 989707"/>
                <a:gd name="connsiteY1" fmla="*/ 0 h 316706"/>
                <a:gd name="connsiteX2" fmla="*/ 989707 w 989707"/>
                <a:gd name="connsiteY2" fmla="*/ 316706 h 316706"/>
                <a:gd name="connsiteX3" fmla="*/ 0 w 989707"/>
                <a:gd name="connsiteY3" fmla="*/ 316706 h 316706"/>
                <a:gd name="connsiteX4" fmla="*/ 0 w 989707"/>
                <a:gd name="connsiteY4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9707" h="316706">
                  <a:moveTo>
                    <a:pt x="0" y="0"/>
                  </a:moveTo>
                  <a:lnTo>
                    <a:pt x="989707" y="0"/>
                  </a:lnTo>
                  <a:lnTo>
                    <a:pt x="989707" y="316706"/>
                  </a:lnTo>
                  <a:lnTo>
                    <a:pt x="0" y="31670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UIViewController</a:t>
              </a:r>
              <a:endParaRPr lang="ko-KR" altLang="en-US" sz="1200" kern="12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3107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C299084-434A-4099-A399-AB5A9879627A}"/>
              </a:ext>
            </a:extLst>
          </p:cNvPr>
          <p:cNvGrpSpPr/>
          <p:nvPr/>
        </p:nvGrpSpPr>
        <p:grpSpPr>
          <a:xfrm>
            <a:off x="467360" y="365573"/>
            <a:ext cx="3721580" cy="487809"/>
            <a:chOff x="660400" y="365573"/>
            <a:chExt cx="3721580" cy="487809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4B4A448C-2081-4AA8-B3A5-C518EDE1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" y="402828"/>
              <a:ext cx="1026672" cy="4029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8C2A0C-FCBA-4C84-99CC-DF2CF3AF53E5}"/>
                </a:ext>
              </a:extLst>
            </p:cNvPr>
            <p:cNvSpPr txBox="1"/>
            <p:nvPr/>
          </p:nvSpPr>
          <p:spPr>
            <a:xfrm>
              <a:off x="1750663" y="484050"/>
              <a:ext cx="263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UIControls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C8E3D0-4FC2-451E-B5FF-C1C9BB45D792}"/>
                </a:ext>
              </a:extLst>
            </p:cNvPr>
            <p:cNvSpPr txBox="1"/>
            <p:nvPr/>
          </p:nvSpPr>
          <p:spPr>
            <a:xfrm>
              <a:off x="1750664" y="365573"/>
              <a:ext cx="176959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SHOUT</a:t>
              </a:r>
              <a:r>
                <a:rPr lang="ko-KR" altLang="en-US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 </a:t>
              </a:r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OUR PASSION TOGETHER</a:t>
              </a:r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Gilroy ExtraBold" panose="00000900000000000000" pitchFamily="50" charset="0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127F1A-638D-C64D-B646-1DF305B18478}"/>
              </a:ext>
            </a:extLst>
          </p:cNvPr>
          <p:cNvSpPr/>
          <p:nvPr/>
        </p:nvSpPr>
        <p:spPr>
          <a:xfrm>
            <a:off x="6570978" y="1859280"/>
            <a:ext cx="2573021" cy="1061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>
              <a:solidFill>
                <a:srgbClr val="1E2859"/>
              </a:solidFill>
              <a:effectLst/>
              <a:latin typeface="Helvetica" pitchFamily="2" charset="0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FE086AB-6B4F-2C4D-AF88-26129C20B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4682" y="365573"/>
            <a:ext cx="949958" cy="31665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CACFDA-CDC9-E940-9182-753D03EE401E}"/>
              </a:ext>
            </a:extLst>
          </p:cNvPr>
          <p:cNvGrpSpPr/>
          <p:nvPr/>
        </p:nvGrpSpPr>
        <p:grpSpPr>
          <a:xfrm>
            <a:off x="1387508" y="1146920"/>
            <a:ext cx="9416984" cy="4862550"/>
            <a:chOff x="1494032" y="1432576"/>
            <a:chExt cx="9416984" cy="48625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D15A803-D926-5D42-9726-E3200B41EDC4}"/>
                </a:ext>
              </a:extLst>
            </p:cNvPr>
            <p:cNvSpPr/>
            <p:nvPr/>
          </p:nvSpPr>
          <p:spPr>
            <a:xfrm>
              <a:off x="1494032" y="1432576"/>
              <a:ext cx="23891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UIButton</a:t>
              </a:r>
              <a:r>
                <a:rPr lang="ko-KR" altLang="en-US" sz="2400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en-US" altLang="ko-KR" sz="2400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_</a:t>
              </a:r>
              <a:r>
                <a:rPr lang="ko-KR" altLang="en-US" sz="2400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en-US" altLang="ko-KR" sz="2400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Type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FD0C31-72C0-CB4D-AE02-B83D85314081}"/>
                </a:ext>
              </a:extLst>
            </p:cNvPr>
            <p:cNvSpPr/>
            <p:nvPr/>
          </p:nvSpPr>
          <p:spPr>
            <a:xfrm>
              <a:off x="1544089" y="1894241"/>
              <a:ext cx="9366927" cy="4400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1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차 세미나에서는 기본적으로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제공되는 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Button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만을 다루었음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기본 버튼 이외에 다른 여러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Button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들이 제공됨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iOS SDK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는 사용자가 버튼을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만들 수 있도록 기능을 제공함</a:t>
              </a:r>
              <a:endPara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0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Type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항목에 여러 버튼형이 제공됨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F84F5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Custom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F84F5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System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F84F5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Detail Disclosure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F84F5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Info Light/Dark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F84F5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Add Contact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0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Detail Disclosure</a:t>
              </a:r>
              <a:r>
                <a:rPr lang="ko-KR" altLang="en-US" sz="1400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는 세부 항목을 접근하는 경우 사용되는 동그란 버튼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Info light/dark</a:t>
              </a:r>
              <a:r>
                <a:rPr lang="ko-KR" altLang="en-US" sz="1400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는 소문자 ’</a:t>
              </a:r>
              <a:r>
                <a:rPr lang="en-US" altLang="ko-KR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i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’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버튼으로 앱의 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preference</a:t>
              </a:r>
              <a:r>
                <a:rPr lang="ko-KR" altLang="en-US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를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나타낼 때 사용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Add Contact</a:t>
              </a:r>
              <a:r>
                <a:rPr lang="ko-KR" altLang="en-US" sz="1400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는 정보의 추가를 위해 사용되는 동그란 버튼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83422B4-09AB-6D42-9236-3641B3EE05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2492" y="1149350"/>
            <a:ext cx="3302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65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C299084-434A-4099-A399-AB5A9879627A}"/>
              </a:ext>
            </a:extLst>
          </p:cNvPr>
          <p:cNvGrpSpPr/>
          <p:nvPr/>
        </p:nvGrpSpPr>
        <p:grpSpPr>
          <a:xfrm>
            <a:off x="467360" y="365573"/>
            <a:ext cx="3721580" cy="487809"/>
            <a:chOff x="660400" y="365573"/>
            <a:chExt cx="3721580" cy="487809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4B4A448C-2081-4AA8-B3A5-C518EDE1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" y="402828"/>
              <a:ext cx="1026672" cy="4029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8C2A0C-FCBA-4C84-99CC-DF2CF3AF53E5}"/>
                </a:ext>
              </a:extLst>
            </p:cNvPr>
            <p:cNvSpPr txBox="1"/>
            <p:nvPr/>
          </p:nvSpPr>
          <p:spPr>
            <a:xfrm>
              <a:off x="1750663" y="484050"/>
              <a:ext cx="263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UIControls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C8E3D0-4FC2-451E-B5FF-C1C9BB45D792}"/>
                </a:ext>
              </a:extLst>
            </p:cNvPr>
            <p:cNvSpPr txBox="1"/>
            <p:nvPr/>
          </p:nvSpPr>
          <p:spPr>
            <a:xfrm>
              <a:off x="1750664" y="365573"/>
              <a:ext cx="176959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SHOUT</a:t>
              </a:r>
              <a:r>
                <a:rPr lang="ko-KR" altLang="en-US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 </a:t>
              </a:r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OUR PASSION TOGETHER</a:t>
              </a:r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Gilroy ExtraBold" panose="00000900000000000000" pitchFamily="50" charset="0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127F1A-638D-C64D-B646-1DF305B18478}"/>
              </a:ext>
            </a:extLst>
          </p:cNvPr>
          <p:cNvSpPr/>
          <p:nvPr/>
        </p:nvSpPr>
        <p:spPr>
          <a:xfrm>
            <a:off x="6570978" y="1859280"/>
            <a:ext cx="2573021" cy="1061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>
              <a:solidFill>
                <a:srgbClr val="1E2859"/>
              </a:solidFill>
              <a:effectLst/>
              <a:latin typeface="Helvetica" pitchFamily="2" charset="0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FE086AB-6B4F-2C4D-AF88-26129C20B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4682" y="365573"/>
            <a:ext cx="949958" cy="31665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CACFDA-CDC9-E940-9182-753D03EE401E}"/>
              </a:ext>
            </a:extLst>
          </p:cNvPr>
          <p:cNvGrpSpPr/>
          <p:nvPr/>
        </p:nvGrpSpPr>
        <p:grpSpPr>
          <a:xfrm>
            <a:off x="1387508" y="1699799"/>
            <a:ext cx="9416984" cy="3339056"/>
            <a:chOff x="1494032" y="1432576"/>
            <a:chExt cx="9416984" cy="333905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D15A803-D926-5D42-9726-E3200B41EDC4}"/>
                </a:ext>
              </a:extLst>
            </p:cNvPr>
            <p:cNvSpPr/>
            <p:nvPr/>
          </p:nvSpPr>
          <p:spPr>
            <a:xfrm>
              <a:off x="1494032" y="1432576"/>
              <a:ext cx="26420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UIButton</a:t>
              </a:r>
              <a:r>
                <a:rPr lang="en-US" altLang="ko-KR" sz="2400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_ States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FD0C31-72C0-CB4D-AE02-B83D85314081}"/>
                </a:ext>
              </a:extLst>
            </p:cNvPr>
            <p:cNvSpPr/>
            <p:nvPr/>
          </p:nvSpPr>
          <p:spPr>
            <a:xfrm>
              <a:off x="1544089" y="1894241"/>
              <a:ext cx="9366927" cy="28773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버튼은 여러 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State</a:t>
              </a:r>
              <a:r>
                <a:rPr lang="ko-KR" altLang="en-US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를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가진다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F84F5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Default: </a:t>
              </a:r>
              <a:r>
                <a:rPr lang="ko-KR" altLang="en-US" sz="1400" b="1" dirty="0">
                  <a:solidFill>
                    <a:srgbClr val="F84F5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누르지 않은 상태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F84F5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Highlighted: </a:t>
              </a:r>
              <a:r>
                <a:rPr lang="ko-KR" altLang="en-US" sz="1400" b="1" dirty="0">
                  <a:solidFill>
                    <a:srgbClr val="F84F5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누른 상태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F84F5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Selected: </a:t>
              </a:r>
              <a:r>
                <a:rPr lang="ko-KR" altLang="en-US" sz="1400" b="1" dirty="0">
                  <a:solidFill>
                    <a:srgbClr val="F84F5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버튼의 </a:t>
              </a:r>
              <a:r>
                <a:rPr lang="en-US" altLang="ko-KR" sz="1400" b="1" dirty="0">
                  <a:solidFill>
                    <a:srgbClr val="F84F5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selected property</a:t>
              </a:r>
              <a:r>
                <a:rPr lang="ko-KR" altLang="en-US" sz="1400" b="1" dirty="0">
                  <a:solidFill>
                    <a:srgbClr val="F84F5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가 설정된 상태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F84F5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Disabled: </a:t>
              </a:r>
              <a:r>
                <a:rPr lang="ko-KR" altLang="en-US" sz="1400" b="1" dirty="0">
                  <a:solidFill>
                    <a:srgbClr val="F84F5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버튼을 누를 수 없도록</a:t>
              </a:r>
              <a:r>
                <a:rPr lang="en-US" altLang="ko-KR" sz="1400" b="1" dirty="0">
                  <a:solidFill>
                    <a:srgbClr val="F84F5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ko-KR" altLang="en-US" sz="1400" b="1" dirty="0">
                  <a:solidFill>
                    <a:srgbClr val="F84F5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설정된 상태</a:t>
              </a:r>
              <a:r>
                <a:rPr lang="en-US" altLang="ko-KR" sz="1400" b="1" dirty="0">
                  <a:solidFill>
                    <a:srgbClr val="F84F5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0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버튼의 색은 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State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에 따라 다르게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설정 가능함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Default state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의 경우 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Text Color</a:t>
              </a:r>
              <a:r>
                <a:rPr lang="ko-KR" altLang="en-US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를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en-US" altLang="ko-KR" sz="1400" b="1" dirty="0">
                  <a:solidFill>
                    <a:srgbClr val="0070C0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Blue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로 선택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Highlighted state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의 경우 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Text Color</a:t>
              </a:r>
              <a:r>
                <a:rPr lang="ko-KR" altLang="en-US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를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en-US" altLang="ko-KR" sz="1400" b="1" dirty="0">
                  <a:solidFill>
                    <a:srgbClr val="F84F5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Red</a:t>
              </a:r>
              <a:r>
                <a:rPr lang="ko-KR" alt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로 선택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5027CBB-10E0-D24F-A7EB-7ED41F2D8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243" y="1699799"/>
            <a:ext cx="3314439" cy="334003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1BD54CC-BF80-4148-A79D-5AC04A838CE5}"/>
              </a:ext>
            </a:extLst>
          </p:cNvPr>
          <p:cNvSpPr/>
          <p:nvPr/>
        </p:nvSpPr>
        <p:spPr>
          <a:xfrm>
            <a:off x="7708130" y="3523129"/>
            <a:ext cx="3025589" cy="324398"/>
          </a:xfrm>
          <a:prstGeom prst="rect">
            <a:avLst/>
          </a:prstGeom>
          <a:noFill/>
          <a:ln w="38100">
            <a:solidFill>
              <a:srgbClr val="F84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6462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C299084-434A-4099-A399-AB5A9879627A}"/>
              </a:ext>
            </a:extLst>
          </p:cNvPr>
          <p:cNvGrpSpPr/>
          <p:nvPr/>
        </p:nvGrpSpPr>
        <p:grpSpPr>
          <a:xfrm>
            <a:off x="467360" y="365573"/>
            <a:ext cx="3312160" cy="487809"/>
            <a:chOff x="660400" y="365573"/>
            <a:chExt cx="3312160" cy="487809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4B4A448C-2081-4AA8-B3A5-C518EDE1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0400" y="402828"/>
              <a:ext cx="1026672" cy="4029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8C2A0C-FCBA-4C84-99CC-DF2CF3AF53E5}"/>
                </a:ext>
              </a:extLst>
            </p:cNvPr>
            <p:cNvSpPr txBox="1"/>
            <p:nvPr/>
          </p:nvSpPr>
          <p:spPr>
            <a:xfrm>
              <a:off x="1750664" y="484050"/>
              <a:ext cx="2221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UIControls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C8E3D0-4FC2-451E-B5FF-C1C9BB45D792}"/>
                </a:ext>
              </a:extLst>
            </p:cNvPr>
            <p:cNvSpPr txBox="1"/>
            <p:nvPr/>
          </p:nvSpPr>
          <p:spPr>
            <a:xfrm>
              <a:off x="1750664" y="365573"/>
              <a:ext cx="176959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SHOUT</a:t>
              </a:r>
              <a:r>
                <a:rPr lang="ko-KR" altLang="en-US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 </a:t>
              </a:r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OUR PASSION TOGETHER</a:t>
              </a:r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Gilroy ExtraBold" panose="00000900000000000000" pitchFamily="50" charset="0"/>
              </a:endParaRPr>
            </a:p>
          </p:txBody>
        </p:sp>
      </p:grpSp>
      <p:pic>
        <p:nvPicPr>
          <p:cNvPr id="37" name="그래픽 36">
            <a:extLst>
              <a:ext uri="{FF2B5EF4-FFF2-40B4-BE49-F238E27FC236}">
                <a16:creationId xmlns:a16="http://schemas.microsoft.com/office/drawing/2014/main" id="{251C7D3B-EB92-CB4A-B07E-08A6FC6DF3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4682" y="365573"/>
            <a:ext cx="949958" cy="31665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A6FB41-EA3D-D548-A6EE-5F64CF045BC6}"/>
              </a:ext>
            </a:extLst>
          </p:cNvPr>
          <p:cNvSpPr/>
          <p:nvPr/>
        </p:nvSpPr>
        <p:spPr>
          <a:xfrm>
            <a:off x="1494032" y="1200594"/>
            <a:ext cx="1909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highlight>
                  <a:srgbClr val="F84F51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첫번째 실습</a:t>
            </a:r>
            <a:endParaRPr lang="en-US" altLang="ko-KR" sz="2800" b="1" dirty="0">
              <a:highlight>
                <a:srgbClr val="F84F51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10B6B-6469-724B-B7DA-5945985486A5}"/>
              </a:ext>
            </a:extLst>
          </p:cNvPr>
          <p:cNvSpPr txBox="1"/>
          <p:nvPr/>
        </p:nvSpPr>
        <p:spPr>
          <a:xfrm>
            <a:off x="1587005" y="172381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❤️🧡💛💚💙💜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49A077-9759-ED48-BC43-AAF4716B9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7624" y="3335690"/>
            <a:ext cx="3913678" cy="35223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CB9AD8-8FBA-D548-80E1-74C63B11AF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7650" y="3335688"/>
            <a:ext cx="3882781" cy="352231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D639A57-90CB-F94A-A36A-7482090FC0A7}"/>
              </a:ext>
            </a:extLst>
          </p:cNvPr>
          <p:cNvSpPr/>
          <p:nvPr/>
        </p:nvSpPr>
        <p:spPr>
          <a:xfrm>
            <a:off x="3048000" y="1923869"/>
            <a:ext cx="6096000" cy="1298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왼쪽은 누르지 않은 상태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(default)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오른쪽은 누른 상태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(highlighted)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진한 색에서 연한 색으로 차차 변하는 효과</a:t>
            </a:r>
            <a:endParaRPr lang="ko-KR" altLang="en-US" dirty="0">
              <a:effectLst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943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C299084-434A-4099-A399-AB5A9879627A}"/>
              </a:ext>
            </a:extLst>
          </p:cNvPr>
          <p:cNvGrpSpPr/>
          <p:nvPr/>
        </p:nvGrpSpPr>
        <p:grpSpPr>
          <a:xfrm>
            <a:off x="467360" y="365573"/>
            <a:ext cx="3312160" cy="487809"/>
            <a:chOff x="660400" y="365573"/>
            <a:chExt cx="3312160" cy="487809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4B4A448C-2081-4AA8-B3A5-C518EDE1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0400" y="402828"/>
              <a:ext cx="1026672" cy="4029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8C2A0C-FCBA-4C84-99CC-DF2CF3AF53E5}"/>
                </a:ext>
              </a:extLst>
            </p:cNvPr>
            <p:cNvSpPr txBox="1"/>
            <p:nvPr/>
          </p:nvSpPr>
          <p:spPr>
            <a:xfrm>
              <a:off x="1750664" y="484050"/>
              <a:ext cx="2221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Image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Asset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C8E3D0-4FC2-451E-B5FF-C1C9BB45D792}"/>
                </a:ext>
              </a:extLst>
            </p:cNvPr>
            <p:cNvSpPr txBox="1"/>
            <p:nvPr/>
          </p:nvSpPr>
          <p:spPr>
            <a:xfrm>
              <a:off x="1750664" y="365573"/>
              <a:ext cx="176959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SHOUT</a:t>
              </a:r>
              <a:r>
                <a:rPr lang="ko-KR" altLang="en-US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 </a:t>
              </a:r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OUR PASSION TOGETHER</a:t>
              </a:r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Gilroy ExtraBold" panose="00000900000000000000" pitchFamily="50" charset="0"/>
              </a:endParaRPr>
            </a:p>
          </p:txBody>
        </p:sp>
      </p:grpSp>
      <p:pic>
        <p:nvPicPr>
          <p:cNvPr id="37" name="그래픽 36">
            <a:extLst>
              <a:ext uri="{FF2B5EF4-FFF2-40B4-BE49-F238E27FC236}">
                <a16:creationId xmlns:a16="http://schemas.microsoft.com/office/drawing/2014/main" id="{251C7D3B-EB92-CB4A-B07E-08A6FC6DF3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4682" y="365573"/>
            <a:ext cx="949958" cy="31665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F60274-4698-F142-A29D-8451F2C6CFDD}"/>
              </a:ext>
            </a:extLst>
          </p:cNvPr>
          <p:cNvGrpSpPr/>
          <p:nvPr/>
        </p:nvGrpSpPr>
        <p:grpSpPr>
          <a:xfrm>
            <a:off x="1387508" y="1317139"/>
            <a:ext cx="9387174" cy="4223722"/>
            <a:chOff x="1387508" y="1609472"/>
            <a:chExt cx="9387174" cy="422372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14A08B7-884E-DD4A-9201-54AA64F4721A}"/>
                </a:ext>
              </a:extLst>
            </p:cNvPr>
            <p:cNvGrpSpPr/>
            <p:nvPr/>
          </p:nvGrpSpPr>
          <p:grpSpPr>
            <a:xfrm>
              <a:off x="1387508" y="1609472"/>
              <a:ext cx="9387174" cy="4223722"/>
              <a:chOff x="1387508" y="1609472"/>
              <a:chExt cx="9387174" cy="422372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4B7E10-CA0B-F34E-8E86-3B8DDA817176}"/>
                  </a:ext>
                </a:extLst>
              </p:cNvPr>
              <p:cNvSpPr/>
              <p:nvPr/>
            </p:nvSpPr>
            <p:spPr>
              <a:xfrm>
                <a:off x="1494032" y="2318321"/>
                <a:ext cx="9280650" cy="3514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속성을 변경하여 버튼 위에 이미지를 붙일 수 있음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버튼의 </a:t>
                </a:r>
                <a:r>
                  <a:rPr lang="en-US" altLang="ko-KR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State</a:t>
                </a:r>
                <a:r>
                  <a:rPr lang="ko-KR" altLang="en-US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에 따라 다른 이미지를 지정할 수도 있음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ko-KR" altLang="en-US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dirty="0" err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Assets.xcassets</a:t>
                </a:r>
                <a:r>
                  <a:rPr lang="ko-KR" altLang="en-US" sz="20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 에 이미지 파일 관리하기</a:t>
                </a:r>
                <a:endParaRPr lang="en-US" altLang="ko-KR" sz="20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 err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Proj</a:t>
                </a:r>
                <a:r>
                  <a:rPr lang="en-US" altLang="ko-KR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-Name </a:t>
                </a:r>
                <a:r>
                  <a:rPr lang="ko-KR" altLang="en-US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위에서 </a:t>
                </a:r>
                <a:r>
                  <a:rPr lang="ko-KR" altLang="en-US" dirty="0" err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우클릭</a:t>
                </a:r>
                <a:r>
                  <a:rPr lang="en-US" altLang="ko-KR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 or File </a:t>
                </a:r>
                <a:r>
                  <a:rPr lang="en-US" altLang="ko-KR" dirty="0">
                    <a:latin typeface="NanumSquare" panose="020B0600000101010101" pitchFamily="34" charset="-127"/>
                    <a:ea typeface="NanumSquare" panose="020B0600000101010101" pitchFamily="34" charset="-127"/>
                    <a:sym typeface="Wingdings" pitchFamily="2" charset="2"/>
                  </a:rPr>
                  <a:t></a:t>
                </a:r>
                <a:r>
                  <a:rPr lang="en-US" altLang="ko-KR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 Add Files to “</a:t>
                </a:r>
                <a:r>
                  <a:rPr lang="en-US" altLang="ko-KR" dirty="0" err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Proj</a:t>
                </a:r>
                <a:r>
                  <a:rPr lang="en-US" altLang="ko-KR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-Name”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두 개의 이미지 파일을 선택</a:t>
                </a:r>
                <a:r>
                  <a:rPr lang="en-US" altLang="ko-KR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.</a:t>
                </a:r>
                <a:r>
                  <a:rPr lang="ko-KR" altLang="en-US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 </a:t>
                </a:r>
                <a:r>
                  <a:rPr lang="en-US" altLang="ko-KR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Click </a:t>
                </a:r>
                <a:r>
                  <a:rPr lang="ko-KR" altLang="en-US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누르고 </a:t>
                </a:r>
                <a:r>
                  <a:rPr lang="en-US" altLang="ko-KR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Shift-Click</a:t>
                </a:r>
                <a:r>
                  <a:rPr lang="ko-KR" altLang="en-US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을 누르면 여러 파일을 동시에 선택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29E7AE2-4D62-FF44-9A90-5EA0CD59944B}"/>
                  </a:ext>
                </a:extLst>
              </p:cNvPr>
              <p:cNvSpPr/>
              <p:nvPr/>
            </p:nvSpPr>
            <p:spPr>
              <a:xfrm>
                <a:off x="1387508" y="1609472"/>
                <a:ext cx="19094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8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이미지 버튼</a:t>
                </a:r>
                <a:endParaRPr lang="en-US" altLang="ko-KR" sz="28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D211A79-8B84-764D-9B87-0FB8BC2E79D1}"/>
                </a:ext>
              </a:extLst>
            </p:cNvPr>
            <p:cNvGrpSpPr/>
            <p:nvPr/>
          </p:nvGrpSpPr>
          <p:grpSpPr>
            <a:xfrm>
              <a:off x="3742262" y="3422650"/>
              <a:ext cx="4707476" cy="546100"/>
              <a:chOff x="4042508" y="3422650"/>
              <a:chExt cx="4707476" cy="54610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040CD9D-983F-CA40-9444-CD36451C44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42508" y="3429000"/>
                <a:ext cx="2159000" cy="539750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58688CD3-4FEE-714D-9F9F-D6F2CB674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90984" y="3422650"/>
                <a:ext cx="2159000" cy="539750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F0F1C8-B818-8043-8AD5-1020EB3F637E}"/>
                </a:ext>
              </a:extLst>
            </p:cNvPr>
            <p:cNvSpPr txBox="1"/>
            <p:nvPr/>
          </p:nvSpPr>
          <p:spPr>
            <a:xfrm>
              <a:off x="3737389" y="4000045"/>
              <a:ext cx="2175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i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button-</a:t>
              </a:r>
              <a:r>
                <a:rPr lang="en-US" altLang="ko-KR" b="1" i="1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normal.png</a:t>
              </a:r>
              <a:endParaRPr lang="en-US" altLang="ko-KR" b="1" i="1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92FCBF-51BB-BF40-9C49-E085B3B82C4A}"/>
                </a:ext>
              </a:extLst>
            </p:cNvPr>
            <p:cNvSpPr txBox="1"/>
            <p:nvPr/>
          </p:nvSpPr>
          <p:spPr>
            <a:xfrm>
              <a:off x="6240121" y="4000045"/>
              <a:ext cx="2281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i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button-</a:t>
              </a:r>
              <a:r>
                <a:rPr lang="en-US" altLang="ko-KR" b="1" i="1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pressed.png</a:t>
              </a:r>
              <a:endParaRPr lang="en-US" altLang="ko-KR" b="1" i="1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92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C299084-434A-4099-A399-AB5A9879627A}"/>
              </a:ext>
            </a:extLst>
          </p:cNvPr>
          <p:cNvGrpSpPr/>
          <p:nvPr/>
        </p:nvGrpSpPr>
        <p:grpSpPr>
          <a:xfrm>
            <a:off x="467360" y="365573"/>
            <a:ext cx="3312160" cy="487809"/>
            <a:chOff x="660400" y="365573"/>
            <a:chExt cx="3312160" cy="487809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4B4A448C-2081-4AA8-B3A5-C518EDE1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0400" y="402828"/>
              <a:ext cx="1026672" cy="4029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8C2A0C-FCBA-4C84-99CC-DF2CF3AF53E5}"/>
                </a:ext>
              </a:extLst>
            </p:cNvPr>
            <p:cNvSpPr txBox="1"/>
            <p:nvPr/>
          </p:nvSpPr>
          <p:spPr>
            <a:xfrm>
              <a:off x="1750664" y="484050"/>
              <a:ext cx="2221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Image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Asset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C8E3D0-4FC2-451E-B5FF-C1C9BB45D792}"/>
                </a:ext>
              </a:extLst>
            </p:cNvPr>
            <p:cNvSpPr txBox="1"/>
            <p:nvPr/>
          </p:nvSpPr>
          <p:spPr>
            <a:xfrm>
              <a:off x="1750664" y="365573"/>
              <a:ext cx="176959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SHOUT</a:t>
              </a:r>
              <a:r>
                <a:rPr lang="ko-KR" altLang="en-US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 </a:t>
              </a:r>
              <a:r>
                <a:rPr lang="en-US" altLang="ko-KR" sz="500" dirty="0">
                  <a:solidFill>
                    <a:schemeClr val="bg1">
                      <a:lumMod val="65000"/>
                    </a:schemeClr>
                  </a:solidFill>
                  <a:latin typeface="Gilroy ExtraBold" panose="00000900000000000000" pitchFamily="50" charset="0"/>
                </a:rPr>
                <a:t>OUR PASSION TOGETHER</a:t>
              </a:r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Gilroy ExtraBold" panose="00000900000000000000" pitchFamily="50" charset="0"/>
              </a:endParaRPr>
            </a:p>
          </p:txBody>
        </p:sp>
      </p:grpSp>
      <p:pic>
        <p:nvPicPr>
          <p:cNvPr id="37" name="그래픽 36">
            <a:extLst>
              <a:ext uri="{FF2B5EF4-FFF2-40B4-BE49-F238E27FC236}">
                <a16:creationId xmlns:a16="http://schemas.microsoft.com/office/drawing/2014/main" id="{251C7D3B-EB92-CB4A-B07E-08A6FC6DF3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4682" y="365573"/>
            <a:ext cx="949958" cy="31665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136295-3B68-5544-A890-30304CC9605E}"/>
              </a:ext>
            </a:extLst>
          </p:cNvPr>
          <p:cNvSpPr/>
          <p:nvPr/>
        </p:nvSpPr>
        <p:spPr>
          <a:xfrm>
            <a:off x="1494032" y="1200594"/>
            <a:ext cx="1909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highlight>
                  <a:srgbClr val="F84F51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두번째 실습</a:t>
            </a:r>
            <a:endParaRPr lang="en-US" altLang="ko-KR" sz="2800" b="1" dirty="0">
              <a:highlight>
                <a:srgbClr val="F84F51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3959C0-BD1B-514D-BEE5-BA1533A43226}"/>
              </a:ext>
            </a:extLst>
          </p:cNvPr>
          <p:cNvSpPr txBox="1"/>
          <p:nvPr/>
        </p:nvSpPr>
        <p:spPr>
          <a:xfrm>
            <a:off x="1587005" y="172381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❤️🧡💛💚💙💜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310031-64B9-1548-B7E0-2BFC82A1E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005" y="2769024"/>
            <a:ext cx="4340958" cy="40889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567D0F-18BB-7148-9C40-C301E70741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1504" y="2757570"/>
            <a:ext cx="4340958" cy="410043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81E5A0-DD1C-2746-A292-ACBBF42B52FE}"/>
              </a:ext>
            </a:extLst>
          </p:cNvPr>
          <p:cNvSpPr/>
          <p:nvPr/>
        </p:nvSpPr>
        <p:spPr>
          <a:xfrm>
            <a:off x="3825186" y="2250354"/>
            <a:ext cx="4541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버튼을 누르거나 떼면 버튼의 이미지가 바뀜</a:t>
            </a:r>
            <a:endParaRPr lang="ko-KR" altLang="en-US" dirty="0">
              <a:effectLst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2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4134</TotalTime>
  <Words>897</Words>
  <Application>Microsoft Macintosh PowerPoint</Application>
  <PresentationFormat>와이드스크린</PresentationFormat>
  <Paragraphs>210</Paragraphs>
  <Slides>26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나눔스퀘어 ExtraBold</vt:lpstr>
      <vt:lpstr>나눔스퀘어 Light</vt:lpstr>
      <vt:lpstr>맑은 고딕</vt:lpstr>
      <vt:lpstr>Gilroy ExtraBold</vt:lpstr>
      <vt:lpstr>NanumSquare</vt:lpstr>
      <vt:lpstr>NanumSquare Light</vt:lpstr>
      <vt:lpstr>Arial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HYS</dc:creator>
  <cp:lastModifiedBy>황수빈</cp:lastModifiedBy>
  <cp:revision>167</cp:revision>
  <dcterms:created xsi:type="dcterms:W3CDTF">2019-08-23T04:04:23Z</dcterms:created>
  <dcterms:modified xsi:type="dcterms:W3CDTF">2019-09-23T15:45:09Z</dcterms:modified>
</cp:coreProperties>
</file>